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sldIdLst>
    <p:sldId id="289" r:id="rId2"/>
    <p:sldId id="256" r:id="rId3"/>
    <p:sldId id="258" r:id="rId4"/>
    <p:sldId id="290" r:id="rId5"/>
    <p:sldId id="285" r:id="rId6"/>
    <p:sldId id="316" r:id="rId7"/>
    <p:sldId id="312" r:id="rId8"/>
    <p:sldId id="317" r:id="rId9"/>
    <p:sldId id="286" r:id="rId10"/>
    <p:sldId id="318" r:id="rId11"/>
    <p:sldId id="319" r:id="rId12"/>
    <p:sldId id="320" r:id="rId13"/>
    <p:sldId id="304" r:id="rId14"/>
    <p:sldId id="291" r:id="rId15"/>
    <p:sldId id="263" r:id="rId16"/>
    <p:sldId id="264" r:id="rId17"/>
    <p:sldId id="265" r:id="rId18"/>
    <p:sldId id="310" r:id="rId19"/>
    <p:sldId id="266" r:id="rId20"/>
    <p:sldId id="259" r:id="rId21"/>
    <p:sldId id="260" r:id="rId22"/>
    <p:sldId id="338" r:id="rId23"/>
    <p:sldId id="271" r:id="rId24"/>
    <p:sldId id="272" r:id="rId25"/>
    <p:sldId id="302" r:id="rId26"/>
    <p:sldId id="321" r:id="rId27"/>
    <p:sldId id="323" r:id="rId28"/>
    <p:sldId id="322" r:id="rId29"/>
    <p:sldId id="292" r:id="rId30"/>
    <p:sldId id="278" r:id="rId31"/>
    <p:sldId id="311" r:id="rId32"/>
    <p:sldId id="283" r:id="rId33"/>
    <p:sldId id="303" r:id="rId34"/>
    <p:sldId id="313" r:id="rId35"/>
    <p:sldId id="284" r:id="rId36"/>
    <p:sldId id="305" r:id="rId37"/>
    <p:sldId id="279" r:id="rId38"/>
    <p:sldId id="281" r:id="rId39"/>
    <p:sldId id="287" r:id="rId40"/>
    <p:sldId id="315" r:id="rId41"/>
    <p:sldId id="288" r:id="rId42"/>
    <p:sldId id="306" r:id="rId43"/>
    <p:sldId id="307" r:id="rId44"/>
    <p:sldId id="270" r:id="rId45"/>
    <p:sldId id="324" r:id="rId46"/>
    <p:sldId id="325" r:id="rId47"/>
    <p:sldId id="326" r:id="rId48"/>
    <p:sldId id="327" r:id="rId49"/>
    <p:sldId id="328" r:id="rId50"/>
    <p:sldId id="329" r:id="rId51"/>
    <p:sldId id="331" r:id="rId52"/>
    <p:sldId id="332" r:id="rId53"/>
    <p:sldId id="333" r:id="rId54"/>
    <p:sldId id="334" r:id="rId55"/>
    <p:sldId id="335" r:id="rId56"/>
    <p:sldId id="339" r:id="rId57"/>
    <p:sldId id="308" r:id="rId58"/>
  </p:sldIdLst>
  <p:sldSz cx="12192000" cy="6858000"/>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4" autoAdjust="0"/>
    <p:restoredTop sz="94660"/>
  </p:normalViewPr>
  <p:slideViewPr>
    <p:cSldViewPr snapToGrid="0">
      <p:cViewPr varScale="1">
        <p:scale>
          <a:sx n="69" d="100"/>
          <a:sy n="69" d="100"/>
        </p:scale>
        <p:origin x="77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A848AD0-EB32-47DE-80AB-08AD6C3FE013}"/>
              </a:ext>
            </a:extLst>
          </p:cNvPr>
          <p:cNvSpPr>
            <a:spLocks noGrp="1"/>
          </p:cNvSpPr>
          <p:nvPr>
            <p:ph type="ctrTitle"/>
          </p:nvPr>
        </p:nvSpPr>
        <p:spPr>
          <a:xfrm>
            <a:off x="1524000" y="1122363"/>
            <a:ext cx="9144000" cy="2387600"/>
          </a:xfrm>
        </p:spPr>
        <p:txBody>
          <a:bodyPr anchor="b"/>
          <a:lstStyle>
            <a:lvl1pPr algn="ctr">
              <a:defRPr sz="6000"/>
            </a:lvl1pPr>
          </a:lstStyle>
          <a:p>
            <a:r>
              <a:rPr lang="hu-HU"/>
              <a:t>Mintacím szerkesztése</a:t>
            </a:r>
          </a:p>
        </p:txBody>
      </p:sp>
      <p:sp>
        <p:nvSpPr>
          <p:cNvPr id="3" name="Alcím 2">
            <a:extLst>
              <a:ext uri="{FF2B5EF4-FFF2-40B4-BE49-F238E27FC236}">
                <a16:creationId xmlns:a16="http://schemas.microsoft.com/office/drawing/2014/main" id="{C05F3C40-C955-4E5B-8C61-675B9F5FAE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p>
        </p:txBody>
      </p:sp>
      <p:sp>
        <p:nvSpPr>
          <p:cNvPr id="4" name="Dátum helye 3">
            <a:extLst>
              <a:ext uri="{FF2B5EF4-FFF2-40B4-BE49-F238E27FC236}">
                <a16:creationId xmlns:a16="http://schemas.microsoft.com/office/drawing/2014/main" id="{92564AAE-7017-4C40-9EC8-72F8C9E19E84}"/>
              </a:ext>
            </a:extLst>
          </p:cNvPr>
          <p:cNvSpPr>
            <a:spLocks noGrp="1"/>
          </p:cNvSpPr>
          <p:nvPr>
            <p:ph type="dt" sz="half" idx="10"/>
          </p:nvPr>
        </p:nvSpPr>
        <p:spPr/>
        <p:txBody>
          <a:bodyPr/>
          <a:lstStyle/>
          <a:p>
            <a:fld id="{75A971AD-7585-4EE7-9A90-6C3166CDA428}" type="datetimeFigureOut">
              <a:rPr lang="hu-HU" smtClean="0"/>
              <a:t>2020.04.09.</a:t>
            </a:fld>
            <a:endParaRPr lang="hu-HU"/>
          </a:p>
        </p:txBody>
      </p:sp>
      <p:sp>
        <p:nvSpPr>
          <p:cNvPr id="5" name="Élőláb helye 4">
            <a:extLst>
              <a:ext uri="{FF2B5EF4-FFF2-40B4-BE49-F238E27FC236}">
                <a16:creationId xmlns:a16="http://schemas.microsoft.com/office/drawing/2014/main" id="{4A226558-AC2A-476C-B286-DFB50D790E84}"/>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BD7E5AFB-BDD5-4791-9FAB-6837108FA542}"/>
              </a:ext>
            </a:extLst>
          </p:cNvPr>
          <p:cNvSpPr>
            <a:spLocks noGrp="1"/>
          </p:cNvSpPr>
          <p:nvPr>
            <p:ph type="sldNum" sz="quarter" idx="12"/>
          </p:nvPr>
        </p:nvSpPr>
        <p:spPr/>
        <p:txBody>
          <a:bodyPr/>
          <a:lstStyle/>
          <a:p>
            <a:fld id="{4F2F67D8-DCFB-40A0-B81A-E3D0C01C384E}" type="slidenum">
              <a:rPr lang="hu-HU" smtClean="0"/>
              <a:t>‹#›</a:t>
            </a:fld>
            <a:endParaRPr lang="hu-HU"/>
          </a:p>
        </p:txBody>
      </p:sp>
    </p:spTree>
    <p:extLst>
      <p:ext uri="{BB962C8B-B14F-4D97-AF65-F5344CB8AC3E}">
        <p14:creationId xmlns:p14="http://schemas.microsoft.com/office/powerpoint/2010/main" val="2143888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7D56CA6-9432-4FA2-977A-89BB92329478}"/>
              </a:ext>
            </a:extLst>
          </p:cNvPr>
          <p:cNvSpPr>
            <a:spLocks noGrp="1"/>
          </p:cNvSpPr>
          <p:nvPr>
            <p:ph type="title"/>
          </p:nvPr>
        </p:nvSpPr>
        <p:spPr/>
        <p:txBody>
          <a:bodyPr/>
          <a:lstStyle/>
          <a:p>
            <a:r>
              <a:rPr lang="hu-HU"/>
              <a:t>Mintacím szerkesztése</a:t>
            </a:r>
          </a:p>
        </p:txBody>
      </p:sp>
      <p:sp>
        <p:nvSpPr>
          <p:cNvPr id="3" name="Függőleges szöveg helye 2">
            <a:extLst>
              <a:ext uri="{FF2B5EF4-FFF2-40B4-BE49-F238E27FC236}">
                <a16:creationId xmlns:a16="http://schemas.microsoft.com/office/drawing/2014/main" id="{9C31FE70-1539-4C1A-80FC-8AB20EE47DF5}"/>
              </a:ext>
            </a:extLst>
          </p:cNvPr>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4C69C1CB-DBE0-44BC-A820-CD621D0FA292}"/>
              </a:ext>
            </a:extLst>
          </p:cNvPr>
          <p:cNvSpPr>
            <a:spLocks noGrp="1"/>
          </p:cNvSpPr>
          <p:nvPr>
            <p:ph type="dt" sz="half" idx="10"/>
          </p:nvPr>
        </p:nvSpPr>
        <p:spPr/>
        <p:txBody>
          <a:bodyPr/>
          <a:lstStyle/>
          <a:p>
            <a:fld id="{75A971AD-7585-4EE7-9A90-6C3166CDA428}" type="datetimeFigureOut">
              <a:rPr lang="hu-HU" smtClean="0"/>
              <a:t>2020.04.09.</a:t>
            </a:fld>
            <a:endParaRPr lang="hu-HU"/>
          </a:p>
        </p:txBody>
      </p:sp>
      <p:sp>
        <p:nvSpPr>
          <p:cNvPr id="5" name="Élőláb helye 4">
            <a:extLst>
              <a:ext uri="{FF2B5EF4-FFF2-40B4-BE49-F238E27FC236}">
                <a16:creationId xmlns:a16="http://schemas.microsoft.com/office/drawing/2014/main" id="{5174C51C-8F12-4BBA-A7EC-7B30A77B9CF4}"/>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45BB9A6F-33CF-4BAD-967A-D66CEB3DA17F}"/>
              </a:ext>
            </a:extLst>
          </p:cNvPr>
          <p:cNvSpPr>
            <a:spLocks noGrp="1"/>
          </p:cNvSpPr>
          <p:nvPr>
            <p:ph type="sldNum" sz="quarter" idx="12"/>
          </p:nvPr>
        </p:nvSpPr>
        <p:spPr/>
        <p:txBody>
          <a:bodyPr/>
          <a:lstStyle/>
          <a:p>
            <a:fld id="{4F2F67D8-DCFB-40A0-B81A-E3D0C01C384E}" type="slidenum">
              <a:rPr lang="hu-HU" smtClean="0"/>
              <a:t>‹#›</a:t>
            </a:fld>
            <a:endParaRPr lang="hu-HU"/>
          </a:p>
        </p:txBody>
      </p:sp>
    </p:spTree>
    <p:extLst>
      <p:ext uri="{BB962C8B-B14F-4D97-AF65-F5344CB8AC3E}">
        <p14:creationId xmlns:p14="http://schemas.microsoft.com/office/powerpoint/2010/main" val="12278727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a:extLst>
              <a:ext uri="{FF2B5EF4-FFF2-40B4-BE49-F238E27FC236}">
                <a16:creationId xmlns:a16="http://schemas.microsoft.com/office/drawing/2014/main" id="{62072FFE-17F5-4255-A35B-83DBD7BC7A0A}"/>
              </a:ext>
            </a:extLst>
          </p:cNvPr>
          <p:cNvSpPr>
            <a:spLocks noGrp="1"/>
          </p:cNvSpPr>
          <p:nvPr>
            <p:ph type="title" orient="vert"/>
          </p:nvPr>
        </p:nvSpPr>
        <p:spPr>
          <a:xfrm>
            <a:off x="8724900" y="365125"/>
            <a:ext cx="2628900" cy="5811838"/>
          </a:xfrm>
        </p:spPr>
        <p:txBody>
          <a:bodyPr vert="eaVert"/>
          <a:lstStyle/>
          <a:p>
            <a:r>
              <a:rPr lang="hu-HU"/>
              <a:t>Mintacím szerkesztése</a:t>
            </a:r>
          </a:p>
        </p:txBody>
      </p:sp>
      <p:sp>
        <p:nvSpPr>
          <p:cNvPr id="3" name="Függőleges szöveg helye 2">
            <a:extLst>
              <a:ext uri="{FF2B5EF4-FFF2-40B4-BE49-F238E27FC236}">
                <a16:creationId xmlns:a16="http://schemas.microsoft.com/office/drawing/2014/main" id="{5B938451-2691-4046-B153-B508CF2B1830}"/>
              </a:ext>
            </a:extLst>
          </p:cNvPr>
          <p:cNvSpPr>
            <a:spLocks noGrp="1"/>
          </p:cNvSpPr>
          <p:nvPr>
            <p:ph type="body" orient="vert" idx="1"/>
          </p:nvPr>
        </p:nvSpPr>
        <p:spPr>
          <a:xfrm>
            <a:off x="838200" y="365125"/>
            <a:ext cx="7734300" cy="5811838"/>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17A3ADB2-FD3C-4D6E-A5E3-FB751171674A}"/>
              </a:ext>
            </a:extLst>
          </p:cNvPr>
          <p:cNvSpPr>
            <a:spLocks noGrp="1"/>
          </p:cNvSpPr>
          <p:nvPr>
            <p:ph type="dt" sz="half" idx="10"/>
          </p:nvPr>
        </p:nvSpPr>
        <p:spPr/>
        <p:txBody>
          <a:bodyPr/>
          <a:lstStyle/>
          <a:p>
            <a:fld id="{75A971AD-7585-4EE7-9A90-6C3166CDA428}" type="datetimeFigureOut">
              <a:rPr lang="hu-HU" smtClean="0"/>
              <a:t>2020.04.09.</a:t>
            </a:fld>
            <a:endParaRPr lang="hu-HU"/>
          </a:p>
        </p:txBody>
      </p:sp>
      <p:sp>
        <p:nvSpPr>
          <p:cNvPr id="5" name="Élőláb helye 4">
            <a:extLst>
              <a:ext uri="{FF2B5EF4-FFF2-40B4-BE49-F238E27FC236}">
                <a16:creationId xmlns:a16="http://schemas.microsoft.com/office/drawing/2014/main" id="{98076454-DE0A-4CB4-95DA-3A02BDD12314}"/>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B10222E6-65F1-49DB-9423-B6AFD76F5164}"/>
              </a:ext>
            </a:extLst>
          </p:cNvPr>
          <p:cNvSpPr>
            <a:spLocks noGrp="1"/>
          </p:cNvSpPr>
          <p:nvPr>
            <p:ph type="sldNum" sz="quarter" idx="12"/>
          </p:nvPr>
        </p:nvSpPr>
        <p:spPr/>
        <p:txBody>
          <a:bodyPr/>
          <a:lstStyle/>
          <a:p>
            <a:fld id="{4F2F67D8-DCFB-40A0-B81A-E3D0C01C384E}" type="slidenum">
              <a:rPr lang="hu-HU" smtClean="0"/>
              <a:t>‹#›</a:t>
            </a:fld>
            <a:endParaRPr lang="hu-HU"/>
          </a:p>
        </p:txBody>
      </p:sp>
    </p:spTree>
    <p:extLst>
      <p:ext uri="{BB962C8B-B14F-4D97-AF65-F5344CB8AC3E}">
        <p14:creationId xmlns:p14="http://schemas.microsoft.com/office/powerpoint/2010/main" val="59580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D285E81-5E9E-4A18-92C3-A769D759E467}"/>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id="{D2A2DA2C-D48E-424A-BEF5-4F4536331227}"/>
              </a:ext>
            </a:extLst>
          </p:cNvPr>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CFDE07DE-174C-4DFF-9DA5-65E7ECFE756F}"/>
              </a:ext>
            </a:extLst>
          </p:cNvPr>
          <p:cNvSpPr>
            <a:spLocks noGrp="1"/>
          </p:cNvSpPr>
          <p:nvPr>
            <p:ph type="dt" sz="half" idx="10"/>
          </p:nvPr>
        </p:nvSpPr>
        <p:spPr/>
        <p:txBody>
          <a:bodyPr/>
          <a:lstStyle/>
          <a:p>
            <a:fld id="{75A971AD-7585-4EE7-9A90-6C3166CDA428}" type="datetimeFigureOut">
              <a:rPr lang="hu-HU" smtClean="0"/>
              <a:t>2020.04.09.</a:t>
            </a:fld>
            <a:endParaRPr lang="hu-HU"/>
          </a:p>
        </p:txBody>
      </p:sp>
      <p:sp>
        <p:nvSpPr>
          <p:cNvPr id="5" name="Élőláb helye 4">
            <a:extLst>
              <a:ext uri="{FF2B5EF4-FFF2-40B4-BE49-F238E27FC236}">
                <a16:creationId xmlns:a16="http://schemas.microsoft.com/office/drawing/2014/main" id="{3D5DBADB-E1B0-47C3-8279-D364283C262A}"/>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432241B4-EDFF-4B63-9DF8-CFC13157332F}"/>
              </a:ext>
            </a:extLst>
          </p:cNvPr>
          <p:cNvSpPr>
            <a:spLocks noGrp="1"/>
          </p:cNvSpPr>
          <p:nvPr>
            <p:ph type="sldNum" sz="quarter" idx="12"/>
          </p:nvPr>
        </p:nvSpPr>
        <p:spPr/>
        <p:txBody>
          <a:bodyPr/>
          <a:lstStyle/>
          <a:p>
            <a:fld id="{4F2F67D8-DCFB-40A0-B81A-E3D0C01C384E}" type="slidenum">
              <a:rPr lang="hu-HU" smtClean="0"/>
              <a:t>‹#›</a:t>
            </a:fld>
            <a:endParaRPr lang="hu-HU"/>
          </a:p>
        </p:txBody>
      </p:sp>
    </p:spTree>
    <p:extLst>
      <p:ext uri="{BB962C8B-B14F-4D97-AF65-F5344CB8AC3E}">
        <p14:creationId xmlns:p14="http://schemas.microsoft.com/office/powerpoint/2010/main" val="5899920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9B3A7FC-00A1-4BCB-916B-BC335EA1E5D1}"/>
              </a:ext>
            </a:extLst>
          </p:cNvPr>
          <p:cNvSpPr>
            <a:spLocks noGrp="1"/>
          </p:cNvSpPr>
          <p:nvPr>
            <p:ph type="title"/>
          </p:nvPr>
        </p:nvSpPr>
        <p:spPr>
          <a:xfrm>
            <a:off x="831850" y="1709738"/>
            <a:ext cx="10515600" cy="2852737"/>
          </a:xfrm>
        </p:spPr>
        <p:txBody>
          <a:bodyPr anchor="b"/>
          <a:lstStyle>
            <a:lvl1pPr>
              <a:defRPr sz="6000"/>
            </a:lvl1pPr>
          </a:lstStyle>
          <a:p>
            <a:r>
              <a:rPr lang="hu-HU"/>
              <a:t>Mintacím szerkesztése</a:t>
            </a:r>
          </a:p>
        </p:txBody>
      </p:sp>
      <p:sp>
        <p:nvSpPr>
          <p:cNvPr id="3" name="Szöveg helye 2">
            <a:extLst>
              <a:ext uri="{FF2B5EF4-FFF2-40B4-BE49-F238E27FC236}">
                <a16:creationId xmlns:a16="http://schemas.microsoft.com/office/drawing/2014/main" id="{3CD49F70-6EDB-42BC-BD7B-91012C3E23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a:t>Mintaszöveg szerkesztése</a:t>
            </a:r>
          </a:p>
        </p:txBody>
      </p:sp>
      <p:sp>
        <p:nvSpPr>
          <p:cNvPr id="4" name="Dátum helye 3">
            <a:extLst>
              <a:ext uri="{FF2B5EF4-FFF2-40B4-BE49-F238E27FC236}">
                <a16:creationId xmlns:a16="http://schemas.microsoft.com/office/drawing/2014/main" id="{11C4F2FE-AE87-48F6-B648-11A2921D781D}"/>
              </a:ext>
            </a:extLst>
          </p:cNvPr>
          <p:cNvSpPr>
            <a:spLocks noGrp="1"/>
          </p:cNvSpPr>
          <p:nvPr>
            <p:ph type="dt" sz="half" idx="10"/>
          </p:nvPr>
        </p:nvSpPr>
        <p:spPr/>
        <p:txBody>
          <a:bodyPr/>
          <a:lstStyle/>
          <a:p>
            <a:fld id="{75A971AD-7585-4EE7-9A90-6C3166CDA428}" type="datetimeFigureOut">
              <a:rPr lang="hu-HU" smtClean="0"/>
              <a:t>2020.04.09.</a:t>
            </a:fld>
            <a:endParaRPr lang="hu-HU"/>
          </a:p>
        </p:txBody>
      </p:sp>
      <p:sp>
        <p:nvSpPr>
          <p:cNvPr id="5" name="Élőláb helye 4">
            <a:extLst>
              <a:ext uri="{FF2B5EF4-FFF2-40B4-BE49-F238E27FC236}">
                <a16:creationId xmlns:a16="http://schemas.microsoft.com/office/drawing/2014/main" id="{CB997834-3B0B-4898-816C-799072452CA1}"/>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878A8CA6-C3B4-48F9-8747-1F2997828E99}"/>
              </a:ext>
            </a:extLst>
          </p:cNvPr>
          <p:cNvSpPr>
            <a:spLocks noGrp="1"/>
          </p:cNvSpPr>
          <p:nvPr>
            <p:ph type="sldNum" sz="quarter" idx="12"/>
          </p:nvPr>
        </p:nvSpPr>
        <p:spPr/>
        <p:txBody>
          <a:bodyPr/>
          <a:lstStyle/>
          <a:p>
            <a:fld id="{4F2F67D8-DCFB-40A0-B81A-E3D0C01C384E}" type="slidenum">
              <a:rPr lang="hu-HU" smtClean="0"/>
              <a:t>‹#›</a:t>
            </a:fld>
            <a:endParaRPr lang="hu-HU"/>
          </a:p>
        </p:txBody>
      </p:sp>
    </p:spTree>
    <p:extLst>
      <p:ext uri="{BB962C8B-B14F-4D97-AF65-F5344CB8AC3E}">
        <p14:creationId xmlns:p14="http://schemas.microsoft.com/office/powerpoint/2010/main" val="15456686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406D086-9553-47CC-9F40-91C0E71F5843}"/>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id="{2910A981-2F7B-443B-A7F8-357260A2C5CF}"/>
              </a:ext>
            </a:extLst>
          </p:cNvPr>
          <p:cNvSpPr>
            <a:spLocks noGrp="1"/>
          </p:cNvSpPr>
          <p:nvPr>
            <p:ph sz="half" idx="1"/>
          </p:nvPr>
        </p:nvSpPr>
        <p:spPr>
          <a:xfrm>
            <a:off x="838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a:extLst>
              <a:ext uri="{FF2B5EF4-FFF2-40B4-BE49-F238E27FC236}">
                <a16:creationId xmlns:a16="http://schemas.microsoft.com/office/drawing/2014/main" id="{DC408A4C-B43A-464D-8089-A567048E77C0}"/>
              </a:ext>
            </a:extLst>
          </p:cNvPr>
          <p:cNvSpPr>
            <a:spLocks noGrp="1"/>
          </p:cNvSpPr>
          <p:nvPr>
            <p:ph sz="half" idx="2"/>
          </p:nvPr>
        </p:nvSpPr>
        <p:spPr>
          <a:xfrm>
            <a:off x="6172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a:extLst>
              <a:ext uri="{FF2B5EF4-FFF2-40B4-BE49-F238E27FC236}">
                <a16:creationId xmlns:a16="http://schemas.microsoft.com/office/drawing/2014/main" id="{13AD79C2-ED59-4345-A3CB-6612B17FB4C6}"/>
              </a:ext>
            </a:extLst>
          </p:cNvPr>
          <p:cNvSpPr>
            <a:spLocks noGrp="1"/>
          </p:cNvSpPr>
          <p:nvPr>
            <p:ph type="dt" sz="half" idx="10"/>
          </p:nvPr>
        </p:nvSpPr>
        <p:spPr/>
        <p:txBody>
          <a:bodyPr/>
          <a:lstStyle/>
          <a:p>
            <a:fld id="{75A971AD-7585-4EE7-9A90-6C3166CDA428}" type="datetimeFigureOut">
              <a:rPr lang="hu-HU" smtClean="0"/>
              <a:t>2020.04.09.</a:t>
            </a:fld>
            <a:endParaRPr lang="hu-HU"/>
          </a:p>
        </p:txBody>
      </p:sp>
      <p:sp>
        <p:nvSpPr>
          <p:cNvPr id="6" name="Élőláb helye 5">
            <a:extLst>
              <a:ext uri="{FF2B5EF4-FFF2-40B4-BE49-F238E27FC236}">
                <a16:creationId xmlns:a16="http://schemas.microsoft.com/office/drawing/2014/main" id="{8E9F9710-ECA2-4C91-BA71-1FAC5E774E41}"/>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id="{9AB9F3CB-79BA-4CC4-8166-0FB72F5920A5}"/>
              </a:ext>
            </a:extLst>
          </p:cNvPr>
          <p:cNvSpPr>
            <a:spLocks noGrp="1"/>
          </p:cNvSpPr>
          <p:nvPr>
            <p:ph type="sldNum" sz="quarter" idx="12"/>
          </p:nvPr>
        </p:nvSpPr>
        <p:spPr/>
        <p:txBody>
          <a:bodyPr/>
          <a:lstStyle/>
          <a:p>
            <a:fld id="{4F2F67D8-DCFB-40A0-B81A-E3D0C01C384E}" type="slidenum">
              <a:rPr lang="hu-HU" smtClean="0"/>
              <a:t>‹#›</a:t>
            </a:fld>
            <a:endParaRPr lang="hu-HU"/>
          </a:p>
        </p:txBody>
      </p:sp>
    </p:spTree>
    <p:extLst>
      <p:ext uri="{BB962C8B-B14F-4D97-AF65-F5344CB8AC3E}">
        <p14:creationId xmlns:p14="http://schemas.microsoft.com/office/powerpoint/2010/main" val="2410081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986D5FD-96B3-4FBB-BA24-C9DD1397CBCF}"/>
              </a:ext>
            </a:extLst>
          </p:cNvPr>
          <p:cNvSpPr>
            <a:spLocks noGrp="1"/>
          </p:cNvSpPr>
          <p:nvPr>
            <p:ph type="title"/>
          </p:nvPr>
        </p:nvSpPr>
        <p:spPr>
          <a:xfrm>
            <a:off x="839788" y="365125"/>
            <a:ext cx="10515600" cy="1325563"/>
          </a:xfrm>
        </p:spPr>
        <p:txBody>
          <a:bodyPr/>
          <a:lstStyle/>
          <a:p>
            <a:r>
              <a:rPr lang="hu-HU"/>
              <a:t>Mintacím szerkesztése</a:t>
            </a:r>
          </a:p>
        </p:txBody>
      </p:sp>
      <p:sp>
        <p:nvSpPr>
          <p:cNvPr id="3" name="Szöveg helye 2">
            <a:extLst>
              <a:ext uri="{FF2B5EF4-FFF2-40B4-BE49-F238E27FC236}">
                <a16:creationId xmlns:a16="http://schemas.microsoft.com/office/drawing/2014/main" id="{02B60DBA-B082-420D-BF37-E69BCE0D56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a:extLst>
              <a:ext uri="{FF2B5EF4-FFF2-40B4-BE49-F238E27FC236}">
                <a16:creationId xmlns:a16="http://schemas.microsoft.com/office/drawing/2014/main" id="{B2203602-F1A7-4AD2-8B4F-00920CC262A3}"/>
              </a:ext>
            </a:extLst>
          </p:cNvPr>
          <p:cNvSpPr>
            <a:spLocks noGrp="1"/>
          </p:cNvSpPr>
          <p:nvPr>
            <p:ph sz="half" idx="2"/>
          </p:nvPr>
        </p:nvSpPr>
        <p:spPr>
          <a:xfrm>
            <a:off x="839788" y="2505075"/>
            <a:ext cx="5157787"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a:extLst>
              <a:ext uri="{FF2B5EF4-FFF2-40B4-BE49-F238E27FC236}">
                <a16:creationId xmlns:a16="http://schemas.microsoft.com/office/drawing/2014/main" id="{2035E2CD-2E25-4AF5-B42B-FFBD9D5B19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a:extLst>
              <a:ext uri="{FF2B5EF4-FFF2-40B4-BE49-F238E27FC236}">
                <a16:creationId xmlns:a16="http://schemas.microsoft.com/office/drawing/2014/main" id="{87DBA810-1A45-4B42-9749-6ACD46A4BC29}"/>
              </a:ext>
            </a:extLst>
          </p:cNvPr>
          <p:cNvSpPr>
            <a:spLocks noGrp="1"/>
          </p:cNvSpPr>
          <p:nvPr>
            <p:ph sz="quarter" idx="4"/>
          </p:nvPr>
        </p:nvSpPr>
        <p:spPr>
          <a:xfrm>
            <a:off x="6172200" y="2505075"/>
            <a:ext cx="5183188"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6">
            <a:extLst>
              <a:ext uri="{FF2B5EF4-FFF2-40B4-BE49-F238E27FC236}">
                <a16:creationId xmlns:a16="http://schemas.microsoft.com/office/drawing/2014/main" id="{77F238EB-F22B-456E-A9FE-333517E23D7F}"/>
              </a:ext>
            </a:extLst>
          </p:cNvPr>
          <p:cNvSpPr>
            <a:spLocks noGrp="1"/>
          </p:cNvSpPr>
          <p:nvPr>
            <p:ph type="dt" sz="half" idx="10"/>
          </p:nvPr>
        </p:nvSpPr>
        <p:spPr/>
        <p:txBody>
          <a:bodyPr/>
          <a:lstStyle/>
          <a:p>
            <a:fld id="{75A971AD-7585-4EE7-9A90-6C3166CDA428}" type="datetimeFigureOut">
              <a:rPr lang="hu-HU" smtClean="0"/>
              <a:t>2020.04.09.</a:t>
            </a:fld>
            <a:endParaRPr lang="hu-HU"/>
          </a:p>
        </p:txBody>
      </p:sp>
      <p:sp>
        <p:nvSpPr>
          <p:cNvPr id="8" name="Élőláb helye 7">
            <a:extLst>
              <a:ext uri="{FF2B5EF4-FFF2-40B4-BE49-F238E27FC236}">
                <a16:creationId xmlns:a16="http://schemas.microsoft.com/office/drawing/2014/main" id="{58A40BB2-DFA5-44DA-9E22-12C134AD1515}"/>
              </a:ext>
            </a:extLst>
          </p:cNvPr>
          <p:cNvSpPr>
            <a:spLocks noGrp="1"/>
          </p:cNvSpPr>
          <p:nvPr>
            <p:ph type="ftr" sz="quarter" idx="11"/>
          </p:nvPr>
        </p:nvSpPr>
        <p:spPr/>
        <p:txBody>
          <a:bodyPr/>
          <a:lstStyle/>
          <a:p>
            <a:endParaRPr lang="hu-HU"/>
          </a:p>
        </p:txBody>
      </p:sp>
      <p:sp>
        <p:nvSpPr>
          <p:cNvPr id="9" name="Dia számának helye 8">
            <a:extLst>
              <a:ext uri="{FF2B5EF4-FFF2-40B4-BE49-F238E27FC236}">
                <a16:creationId xmlns:a16="http://schemas.microsoft.com/office/drawing/2014/main" id="{8A08BAC3-42EB-468E-982E-C543D96C500C}"/>
              </a:ext>
            </a:extLst>
          </p:cNvPr>
          <p:cNvSpPr>
            <a:spLocks noGrp="1"/>
          </p:cNvSpPr>
          <p:nvPr>
            <p:ph type="sldNum" sz="quarter" idx="12"/>
          </p:nvPr>
        </p:nvSpPr>
        <p:spPr/>
        <p:txBody>
          <a:bodyPr/>
          <a:lstStyle/>
          <a:p>
            <a:fld id="{4F2F67D8-DCFB-40A0-B81A-E3D0C01C384E}" type="slidenum">
              <a:rPr lang="hu-HU" smtClean="0"/>
              <a:t>‹#›</a:t>
            </a:fld>
            <a:endParaRPr lang="hu-HU"/>
          </a:p>
        </p:txBody>
      </p:sp>
    </p:spTree>
    <p:extLst>
      <p:ext uri="{BB962C8B-B14F-4D97-AF65-F5344CB8AC3E}">
        <p14:creationId xmlns:p14="http://schemas.microsoft.com/office/powerpoint/2010/main" val="37487533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AD4B6D7D-4361-465D-A538-E4C09F260676}"/>
              </a:ext>
            </a:extLst>
          </p:cNvPr>
          <p:cNvSpPr>
            <a:spLocks noGrp="1"/>
          </p:cNvSpPr>
          <p:nvPr>
            <p:ph type="title"/>
          </p:nvPr>
        </p:nvSpPr>
        <p:spPr/>
        <p:txBody>
          <a:bodyPr/>
          <a:lstStyle/>
          <a:p>
            <a:r>
              <a:rPr lang="hu-HU"/>
              <a:t>Mintacím szerkesztése</a:t>
            </a:r>
          </a:p>
        </p:txBody>
      </p:sp>
      <p:sp>
        <p:nvSpPr>
          <p:cNvPr id="3" name="Dátum helye 2">
            <a:extLst>
              <a:ext uri="{FF2B5EF4-FFF2-40B4-BE49-F238E27FC236}">
                <a16:creationId xmlns:a16="http://schemas.microsoft.com/office/drawing/2014/main" id="{169C2548-D3AE-430C-B2ED-948F3B73D4E8}"/>
              </a:ext>
            </a:extLst>
          </p:cNvPr>
          <p:cNvSpPr>
            <a:spLocks noGrp="1"/>
          </p:cNvSpPr>
          <p:nvPr>
            <p:ph type="dt" sz="half" idx="10"/>
          </p:nvPr>
        </p:nvSpPr>
        <p:spPr/>
        <p:txBody>
          <a:bodyPr/>
          <a:lstStyle/>
          <a:p>
            <a:fld id="{75A971AD-7585-4EE7-9A90-6C3166CDA428}" type="datetimeFigureOut">
              <a:rPr lang="hu-HU" smtClean="0"/>
              <a:t>2020.04.09.</a:t>
            </a:fld>
            <a:endParaRPr lang="hu-HU"/>
          </a:p>
        </p:txBody>
      </p:sp>
      <p:sp>
        <p:nvSpPr>
          <p:cNvPr id="4" name="Élőláb helye 3">
            <a:extLst>
              <a:ext uri="{FF2B5EF4-FFF2-40B4-BE49-F238E27FC236}">
                <a16:creationId xmlns:a16="http://schemas.microsoft.com/office/drawing/2014/main" id="{1ACEABD9-7547-4AF0-B0EA-AB4B447F2EA8}"/>
              </a:ext>
            </a:extLst>
          </p:cNvPr>
          <p:cNvSpPr>
            <a:spLocks noGrp="1"/>
          </p:cNvSpPr>
          <p:nvPr>
            <p:ph type="ftr" sz="quarter" idx="11"/>
          </p:nvPr>
        </p:nvSpPr>
        <p:spPr/>
        <p:txBody>
          <a:bodyPr/>
          <a:lstStyle/>
          <a:p>
            <a:endParaRPr lang="hu-HU"/>
          </a:p>
        </p:txBody>
      </p:sp>
      <p:sp>
        <p:nvSpPr>
          <p:cNvPr id="5" name="Dia számának helye 4">
            <a:extLst>
              <a:ext uri="{FF2B5EF4-FFF2-40B4-BE49-F238E27FC236}">
                <a16:creationId xmlns:a16="http://schemas.microsoft.com/office/drawing/2014/main" id="{AB005FF2-9613-4353-9C47-5A98F451BDCF}"/>
              </a:ext>
            </a:extLst>
          </p:cNvPr>
          <p:cNvSpPr>
            <a:spLocks noGrp="1"/>
          </p:cNvSpPr>
          <p:nvPr>
            <p:ph type="sldNum" sz="quarter" idx="12"/>
          </p:nvPr>
        </p:nvSpPr>
        <p:spPr/>
        <p:txBody>
          <a:bodyPr/>
          <a:lstStyle/>
          <a:p>
            <a:fld id="{4F2F67D8-DCFB-40A0-B81A-E3D0C01C384E}" type="slidenum">
              <a:rPr lang="hu-HU" smtClean="0"/>
              <a:t>‹#›</a:t>
            </a:fld>
            <a:endParaRPr lang="hu-HU"/>
          </a:p>
        </p:txBody>
      </p:sp>
    </p:spTree>
    <p:extLst>
      <p:ext uri="{BB962C8B-B14F-4D97-AF65-F5344CB8AC3E}">
        <p14:creationId xmlns:p14="http://schemas.microsoft.com/office/powerpoint/2010/main" val="34625996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a:extLst>
              <a:ext uri="{FF2B5EF4-FFF2-40B4-BE49-F238E27FC236}">
                <a16:creationId xmlns:a16="http://schemas.microsoft.com/office/drawing/2014/main" id="{57EB8A06-3D0F-4860-B7C7-0ECFBD93818D}"/>
              </a:ext>
            </a:extLst>
          </p:cNvPr>
          <p:cNvSpPr>
            <a:spLocks noGrp="1"/>
          </p:cNvSpPr>
          <p:nvPr>
            <p:ph type="dt" sz="half" idx="10"/>
          </p:nvPr>
        </p:nvSpPr>
        <p:spPr/>
        <p:txBody>
          <a:bodyPr/>
          <a:lstStyle/>
          <a:p>
            <a:fld id="{75A971AD-7585-4EE7-9A90-6C3166CDA428}" type="datetimeFigureOut">
              <a:rPr lang="hu-HU" smtClean="0"/>
              <a:t>2020.04.09.</a:t>
            </a:fld>
            <a:endParaRPr lang="hu-HU"/>
          </a:p>
        </p:txBody>
      </p:sp>
      <p:sp>
        <p:nvSpPr>
          <p:cNvPr id="3" name="Élőláb helye 2">
            <a:extLst>
              <a:ext uri="{FF2B5EF4-FFF2-40B4-BE49-F238E27FC236}">
                <a16:creationId xmlns:a16="http://schemas.microsoft.com/office/drawing/2014/main" id="{E427B1CC-E133-4A8A-ADF1-B8F96B2878AF}"/>
              </a:ext>
            </a:extLst>
          </p:cNvPr>
          <p:cNvSpPr>
            <a:spLocks noGrp="1"/>
          </p:cNvSpPr>
          <p:nvPr>
            <p:ph type="ftr" sz="quarter" idx="11"/>
          </p:nvPr>
        </p:nvSpPr>
        <p:spPr/>
        <p:txBody>
          <a:bodyPr/>
          <a:lstStyle/>
          <a:p>
            <a:endParaRPr lang="hu-HU"/>
          </a:p>
        </p:txBody>
      </p:sp>
      <p:sp>
        <p:nvSpPr>
          <p:cNvPr id="4" name="Dia számának helye 3">
            <a:extLst>
              <a:ext uri="{FF2B5EF4-FFF2-40B4-BE49-F238E27FC236}">
                <a16:creationId xmlns:a16="http://schemas.microsoft.com/office/drawing/2014/main" id="{B1602AB3-483D-439B-89B2-C9DC63B29A3E}"/>
              </a:ext>
            </a:extLst>
          </p:cNvPr>
          <p:cNvSpPr>
            <a:spLocks noGrp="1"/>
          </p:cNvSpPr>
          <p:nvPr>
            <p:ph type="sldNum" sz="quarter" idx="12"/>
          </p:nvPr>
        </p:nvSpPr>
        <p:spPr/>
        <p:txBody>
          <a:bodyPr/>
          <a:lstStyle/>
          <a:p>
            <a:fld id="{4F2F67D8-DCFB-40A0-B81A-E3D0C01C384E}" type="slidenum">
              <a:rPr lang="hu-HU" smtClean="0"/>
              <a:t>‹#›</a:t>
            </a:fld>
            <a:endParaRPr lang="hu-HU"/>
          </a:p>
        </p:txBody>
      </p:sp>
    </p:spTree>
    <p:extLst>
      <p:ext uri="{BB962C8B-B14F-4D97-AF65-F5344CB8AC3E}">
        <p14:creationId xmlns:p14="http://schemas.microsoft.com/office/powerpoint/2010/main" val="3447041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518E6381-0B2E-403F-B676-CDC853D55CAA}"/>
              </a:ext>
            </a:extLst>
          </p:cNvPr>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Tartalom helye 2">
            <a:extLst>
              <a:ext uri="{FF2B5EF4-FFF2-40B4-BE49-F238E27FC236}">
                <a16:creationId xmlns:a16="http://schemas.microsoft.com/office/drawing/2014/main" id="{3EE7FC86-74D2-4B33-B851-76E04B0BD9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a:extLst>
              <a:ext uri="{FF2B5EF4-FFF2-40B4-BE49-F238E27FC236}">
                <a16:creationId xmlns:a16="http://schemas.microsoft.com/office/drawing/2014/main" id="{641B0A9C-4762-44FB-9D61-C4CC3C8070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a:extLst>
              <a:ext uri="{FF2B5EF4-FFF2-40B4-BE49-F238E27FC236}">
                <a16:creationId xmlns:a16="http://schemas.microsoft.com/office/drawing/2014/main" id="{FE69EBFC-F18E-4CD6-AFDB-5B442FADA183}"/>
              </a:ext>
            </a:extLst>
          </p:cNvPr>
          <p:cNvSpPr>
            <a:spLocks noGrp="1"/>
          </p:cNvSpPr>
          <p:nvPr>
            <p:ph type="dt" sz="half" idx="10"/>
          </p:nvPr>
        </p:nvSpPr>
        <p:spPr/>
        <p:txBody>
          <a:bodyPr/>
          <a:lstStyle/>
          <a:p>
            <a:fld id="{75A971AD-7585-4EE7-9A90-6C3166CDA428}" type="datetimeFigureOut">
              <a:rPr lang="hu-HU" smtClean="0"/>
              <a:t>2020.04.09.</a:t>
            </a:fld>
            <a:endParaRPr lang="hu-HU"/>
          </a:p>
        </p:txBody>
      </p:sp>
      <p:sp>
        <p:nvSpPr>
          <p:cNvPr id="6" name="Élőláb helye 5">
            <a:extLst>
              <a:ext uri="{FF2B5EF4-FFF2-40B4-BE49-F238E27FC236}">
                <a16:creationId xmlns:a16="http://schemas.microsoft.com/office/drawing/2014/main" id="{56AE5335-8F59-4D75-BC32-580EA77A28DE}"/>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id="{8A4ABD0E-CE01-4B51-BDBD-3FD696548C04}"/>
              </a:ext>
            </a:extLst>
          </p:cNvPr>
          <p:cNvSpPr>
            <a:spLocks noGrp="1"/>
          </p:cNvSpPr>
          <p:nvPr>
            <p:ph type="sldNum" sz="quarter" idx="12"/>
          </p:nvPr>
        </p:nvSpPr>
        <p:spPr/>
        <p:txBody>
          <a:bodyPr/>
          <a:lstStyle/>
          <a:p>
            <a:fld id="{4F2F67D8-DCFB-40A0-B81A-E3D0C01C384E}" type="slidenum">
              <a:rPr lang="hu-HU" smtClean="0"/>
              <a:t>‹#›</a:t>
            </a:fld>
            <a:endParaRPr lang="hu-HU"/>
          </a:p>
        </p:txBody>
      </p:sp>
    </p:spTree>
    <p:extLst>
      <p:ext uri="{BB962C8B-B14F-4D97-AF65-F5344CB8AC3E}">
        <p14:creationId xmlns:p14="http://schemas.microsoft.com/office/powerpoint/2010/main" val="14377316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C30E1F9D-7A68-4FE1-B42E-62257A159762}"/>
              </a:ext>
            </a:extLst>
          </p:cNvPr>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Kép helye 2">
            <a:extLst>
              <a:ext uri="{FF2B5EF4-FFF2-40B4-BE49-F238E27FC236}">
                <a16:creationId xmlns:a16="http://schemas.microsoft.com/office/drawing/2014/main" id="{2E102364-7E3A-45F8-92EE-3E89C4FFD4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a:extLst>
              <a:ext uri="{FF2B5EF4-FFF2-40B4-BE49-F238E27FC236}">
                <a16:creationId xmlns:a16="http://schemas.microsoft.com/office/drawing/2014/main" id="{F9F1BEB9-A488-47E6-8B83-F1521905AB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a:extLst>
              <a:ext uri="{FF2B5EF4-FFF2-40B4-BE49-F238E27FC236}">
                <a16:creationId xmlns:a16="http://schemas.microsoft.com/office/drawing/2014/main" id="{755DC226-5144-44C6-BA13-140314A4D342}"/>
              </a:ext>
            </a:extLst>
          </p:cNvPr>
          <p:cNvSpPr>
            <a:spLocks noGrp="1"/>
          </p:cNvSpPr>
          <p:nvPr>
            <p:ph type="dt" sz="half" idx="10"/>
          </p:nvPr>
        </p:nvSpPr>
        <p:spPr/>
        <p:txBody>
          <a:bodyPr/>
          <a:lstStyle/>
          <a:p>
            <a:fld id="{75A971AD-7585-4EE7-9A90-6C3166CDA428}" type="datetimeFigureOut">
              <a:rPr lang="hu-HU" smtClean="0"/>
              <a:t>2020.04.09.</a:t>
            </a:fld>
            <a:endParaRPr lang="hu-HU"/>
          </a:p>
        </p:txBody>
      </p:sp>
      <p:sp>
        <p:nvSpPr>
          <p:cNvPr id="6" name="Élőláb helye 5">
            <a:extLst>
              <a:ext uri="{FF2B5EF4-FFF2-40B4-BE49-F238E27FC236}">
                <a16:creationId xmlns:a16="http://schemas.microsoft.com/office/drawing/2014/main" id="{B4A2A40D-0814-41D7-B669-4892507BA62E}"/>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id="{20980333-3315-4EE9-835F-2B3354D0C61C}"/>
              </a:ext>
            </a:extLst>
          </p:cNvPr>
          <p:cNvSpPr>
            <a:spLocks noGrp="1"/>
          </p:cNvSpPr>
          <p:nvPr>
            <p:ph type="sldNum" sz="quarter" idx="12"/>
          </p:nvPr>
        </p:nvSpPr>
        <p:spPr/>
        <p:txBody>
          <a:bodyPr/>
          <a:lstStyle/>
          <a:p>
            <a:fld id="{4F2F67D8-DCFB-40A0-B81A-E3D0C01C384E}" type="slidenum">
              <a:rPr lang="hu-HU" smtClean="0"/>
              <a:t>‹#›</a:t>
            </a:fld>
            <a:endParaRPr lang="hu-HU"/>
          </a:p>
        </p:txBody>
      </p:sp>
    </p:spTree>
    <p:extLst>
      <p:ext uri="{BB962C8B-B14F-4D97-AF65-F5344CB8AC3E}">
        <p14:creationId xmlns:p14="http://schemas.microsoft.com/office/powerpoint/2010/main" val="1359677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a:extLst>
              <a:ext uri="{FF2B5EF4-FFF2-40B4-BE49-F238E27FC236}">
                <a16:creationId xmlns:a16="http://schemas.microsoft.com/office/drawing/2014/main" id="{B540F8DB-6826-4964-8E99-17E68D19BB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u-HU"/>
              <a:t>Mintacím szerkesztése</a:t>
            </a:r>
          </a:p>
        </p:txBody>
      </p:sp>
      <p:sp>
        <p:nvSpPr>
          <p:cNvPr id="3" name="Szöveg helye 2">
            <a:extLst>
              <a:ext uri="{FF2B5EF4-FFF2-40B4-BE49-F238E27FC236}">
                <a16:creationId xmlns:a16="http://schemas.microsoft.com/office/drawing/2014/main" id="{D5AB1CAD-2FE9-4B68-AB44-CD64AB36A6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99379E69-4A79-4DD4-8574-5EEB0D40B2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A971AD-7585-4EE7-9A90-6C3166CDA428}" type="datetimeFigureOut">
              <a:rPr lang="hu-HU" smtClean="0"/>
              <a:t>2020.04.09.</a:t>
            </a:fld>
            <a:endParaRPr lang="hu-HU"/>
          </a:p>
        </p:txBody>
      </p:sp>
      <p:sp>
        <p:nvSpPr>
          <p:cNvPr id="5" name="Élőláb helye 4">
            <a:extLst>
              <a:ext uri="{FF2B5EF4-FFF2-40B4-BE49-F238E27FC236}">
                <a16:creationId xmlns:a16="http://schemas.microsoft.com/office/drawing/2014/main" id="{FA9FA9D6-2742-4DF7-ABAF-55BFA1FBBC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Dia számának helye 5">
            <a:extLst>
              <a:ext uri="{FF2B5EF4-FFF2-40B4-BE49-F238E27FC236}">
                <a16:creationId xmlns:a16="http://schemas.microsoft.com/office/drawing/2014/main" id="{E63780C9-0976-4AEB-AB5A-88DD072AC6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2F67D8-DCFB-40A0-B81A-E3D0C01C384E}" type="slidenum">
              <a:rPr lang="hu-HU" smtClean="0"/>
              <a:t>‹#›</a:t>
            </a:fld>
            <a:endParaRPr lang="hu-HU"/>
          </a:p>
        </p:txBody>
      </p:sp>
    </p:spTree>
    <p:extLst>
      <p:ext uri="{BB962C8B-B14F-4D97-AF65-F5344CB8AC3E}">
        <p14:creationId xmlns:p14="http://schemas.microsoft.com/office/powerpoint/2010/main" val="830065435"/>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www.maviz.org/system/files/imagecache/teljeshasab/parti_szuresu_kutak_0.jpg" TargetMode="Externa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hyperlink" Target="https://www.maviz.org/system/files/imagecache/teljeshasab/csaposkut_0.jp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www.maviz.org/system/files/imagecache/teljeshasab/karsztviz3.jpg" TargetMode="Externa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hyperlink" Target="https://www.maviz.org/system/files/imagecache/teljeshasab/lazberci_viztarozo.jp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28.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38.jpg"/><Relationship Id="rId4" Type="http://schemas.openxmlformats.org/officeDocument/2006/relationships/image" Target="../media/image37.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2.xml"/><Relationship Id="rId5" Type="http://schemas.openxmlformats.org/officeDocument/2006/relationships/image" Target="../media/image47.jpg"/><Relationship Id="rId4" Type="http://schemas.openxmlformats.org/officeDocument/2006/relationships/image" Target="../media/image46.jpg"/></Relationships>
</file>

<file path=ppt/slides/_rels/slide4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3" name="Tartalom helye 2">
            <a:extLst>
              <a:ext uri="{FF2B5EF4-FFF2-40B4-BE49-F238E27FC236}">
                <a16:creationId xmlns:a16="http://schemas.microsoft.com/office/drawing/2014/main" id="{A482D946-5CB5-46FE-9E7E-4B9A33EFD2E7}"/>
              </a:ext>
            </a:extLst>
          </p:cNvPr>
          <p:cNvSpPr>
            <a:spLocks noGrp="1"/>
          </p:cNvSpPr>
          <p:nvPr>
            <p:ph idx="1"/>
          </p:nvPr>
        </p:nvSpPr>
        <p:spPr>
          <a:xfrm>
            <a:off x="838200" y="2228670"/>
            <a:ext cx="10515600" cy="1200330"/>
          </a:xfrm>
        </p:spPr>
        <p:txBody>
          <a:bodyPr>
            <a:normAutofit/>
          </a:bodyPr>
          <a:lstStyle/>
          <a:p>
            <a:pPr marL="0" indent="0" algn="ctr">
              <a:buNone/>
            </a:pPr>
            <a:r>
              <a:rPr lang="hu-HU" sz="8000" b="1" dirty="0">
                <a:solidFill>
                  <a:schemeClr val="accent5">
                    <a:lumMod val="50000"/>
                  </a:schemeClr>
                </a:solidFill>
                <a:latin typeface="Times New Roman" panose="02020603050405020304" pitchFamily="18" charset="0"/>
                <a:cs typeface="Times New Roman" panose="02020603050405020304" pitchFamily="18" charset="0"/>
              </a:rPr>
              <a:t>Vonalas létesítmények</a:t>
            </a:r>
            <a:endParaRPr lang="hu-HU" sz="8000" dirty="0">
              <a:solidFill>
                <a:schemeClr val="accent5">
                  <a:lumMod val="50000"/>
                </a:schemeClr>
              </a:solidFill>
              <a:latin typeface="Times New Roman" panose="02020603050405020304" pitchFamily="18" charset="0"/>
              <a:cs typeface="Times New Roman" panose="02020603050405020304" pitchFamily="18" charset="0"/>
            </a:endParaRPr>
          </a:p>
          <a:p>
            <a:pPr marL="0" indent="0" algn="ctr">
              <a:buNone/>
            </a:pPr>
            <a:endParaRPr lang="hu-HU" dirty="0">
              <a:latin typeface="Times New Roman" panose="02020603050405020304" pitchFamily="18" charset="0"/>
              <a:cs typeface="Times New Roman" panose="02020603050405020304" pitchFamily="18" charset="0"/>
            </a:endParaRPr>
          </a:p>
          <a:p>
            <a:pPr marL="0" indent="0" algn="ctr">
              <a:buNone/>
            </a:pPr>
            <a:endParaRPr lang="hu-HU" dirty="0">
              <a:latin typeface="Times New Roman" panose="02020603050405020304" pitchFamily="18" charset="0"/>
              <a:cs typeface="Times New Roman" panose="02020603050405020304" pitchFamily="18" charset="0"/>
            </a:endParaRPr>
          </a:p>
        </p:txBody>
      </p:sp>
      <p:sp>
        <p:nvSpPr>
          <p:cNvPr id="2" name="Szövegdoboz 1">
            <a:extLst>
              <a:ext uri="{FF2B5EF4-FFF2-40B4-BE49-F238E27FC236}">
                <a16:creationId xmlns:a16="http://schemas.microsoft.com/office/drawing/2014/main" id="{FC87C70F-4C2D-43CE-91F1-3640518AE322}"/>
              </a:ext>
            </a:extLst>
          </p:cNvPr>
          <p:cNvSpPr txBox="1"/>
          <p:nvPr/>
        </p:nvSpPr>
        <p:spPr>
          <a:xfrm>
            <a:off x="397004" y="5361709"/>
            <a:ext cx="5698996" cy="1200329"/>
          </a:xfrm>
          <a:prstGeom prst="rect">
            <a:avLst/>
          </a:prstGeom>
          <a:noFill/>
        </p:spPr>
        <p:txBody>
          <a:bodyPr wrap="none" rtlCol="0">
            <a:spAutoFit/>
          </a:bodyPr>
          <a:lstStyle/>
          <a:p>
            <a:r>
              <a:rPr lang="hu-HU" sz="2400" dirty="0">
                <a:latin typeface="Times New Roman" panose="02020603050405020304" pitchFamily="18" charset="0"/>
                <a:cs typeface="Times New Roman" panose="02020603050405020304" pitchFamily="18" charset="0"/>
              </a:rPr>
              <a:t>Magyar Mária</a:t>
            </a:r>
          </a:p>
          <a:p>
            <a:r>
              <a:rPr lang="hu-HU" sz="2400" dirty="0">
                <a:latin typeface="Times New Roman" panose="02020603050405020304" pitchFamily="18" charset="0"/>
                <a:cs typeface="Times New Roman" panose="02020603050405020304" pitchFamily="18" charset="0"/>
              </a:rPr>
              <a:t>Okleveles, jogi szakokleveles építészmérnök</a:t>
            </a:r>
          </a:p>
          <a:p>
            <a:r>
              <a:rPr lang="hu-HU" sz="2400" dirty="0">
                <a:latin typeface="Times New Roman" panose="02020603050405020304" pitchFamily="18" charset="0"/>
                <a:cs typeface="Times New Roman" panose="02020603050405020304" pitchFamily="18" charset="0"/>
              </a:rPr>
              <a:t>Építésügyi tanácsadó</a:t>
            </a:r>
            <a:r>
              <a:rPr lang="hu-HU" sz="2400" dirty="0"/>
              <a:t>    </a:t>
            </a:r>
          </a:p>
        </p:txBody>
      </p:sp>
    </p:spTree>
    <p:extLst>
      <p:ext uri="{BB962C8B-B14F-4D97-AF65-F5344CB8AC3E}">
        <p14:creationId xmlns:p14="http://schemas.microsoft.com/office/powerpoint/2010/main" val="14362558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3" name="Tartalom helye 2">
            <a:extLst>
              <a:ext uri="{FF2B5EF4-FFF2-40B4-BE49-F238E27FC236}">
                <a16:creationId xmlns:a16="http://schemas.microsoft.com/office/drawing/2014/main" id="{A8F9DC8D-7CA0-4830-852B-5664262FC7D0}"/>
              </a:ext>
            </a:extLst>
          </p:cNvPr>
          <p:cNvSpPr>
            <a:spLocks noGrp="1"/>
          </p:cNvSpPr>
          <p:nvPr>
            <p:ph idx="1"/>
          </p:nvPr>
        </p:nvSpPr>
        <p:spPr>
          <a:xfrm>
            <a:off x="280987" y="369526"/>
            <a:ext cx="11630025" cy="6118947"/>
          </a:xfrm>
          <a:ln w="38100">
            <a:solidFill>
              <a:schemeClr val="accent1"/>
            </a:solidFill>
          </a:ln>
        </p:spPr>
        <p:txBody>
          <a:bodyPr>
            <a:normAutofit fontScale="92500"/>
          </a:bodyPr>
          <a:lstStyle/>
          <a:p>
            <a:pPr marL="0" indent="0">
              <a:buNone/>
            </a:pPr>
            <a:r>
              <a:rPr lang="hu-HU" sz="3200" b="1" i="1" dirty="0">
                <a:solidFill>
                  <a:schemeClr val="accent5">
                    <a:lumMod val="50000"/>
                  </a:schemeClr>
                </a:solidFill>
                <a:latin typeface="Times New Roman" panose="02020603050405020304" pitchFamily="18" charset="0"/>
                <a:cs typeface="Times New Roman" panose="02020603050405020304" pitchFamily="18" charset="0"/>
              </a:rPr>
              <a:t>Vízilétesítmény</a:t>
            </a:r>
            <a:r>
              <a:rPr lang="hu-HU" sz="3200" dirty="0">
                <a:latin typeface="Times New Roman" panose="02020603050405020304" pitchFamily="18" charset="0"/>
                <a:cs typeface="Times New Roman" panose="02020603050405020304" pitchFamily="18" charset="0"/>
              </a:rPr>
              <a:t> </a:t>
            </a:r>
          </a:p>
          <a:p>
            <a:pPr marL="0" indent="0">
              <a:lnSpc>
                <a:spcPct val="110000"/>
              </a:lnSpc>
              <a:spcBef>
                <a:spcPts val="0"/>
              </a:spcBef>
              <a:buNone/>
            </a:pPr>
            <a:r>
              <a:rPr lang="hu-HU" sz="2600" dirty="0">
                <a:latin typeface="Times New Roman" panose="02020603050405020304" pitchFamily="18" charset="0"/>
                <a:cs typeface="Times New Roman" panose="02020603050405020304" pitchFamily="18" charset="0"/>
              </a:rPr>
              <a:t>az a mű (</a:t>
            </a:r>
            <a:r>
              <a:rPr lang="hu-HU" sz="2600" b="1" i="1" dirty="0">
                <a:solidFill>
                  <a:schemeClr val="accent5">
                    <a:lumMod val="50000"/>
                  </a:schemeClr>
                </a:solidFill>
                <a:latin typeface="Times New Roman" panose="02020603050405020304" pitchFamily="18" charset="0"/>
                <a:cs typeface="Times New Roman" panose="02020603050405020304" pitchFamily="18" charset="0"/>
              </a:rPr>
              <a:t>víziközmű</a:t>
            </a:r>
            <a:r>
              <a:rPr lang="hu-HU" sz="2600" dirty="0">
                <a:latin typeface="Times New Roman" panose="02020603050405020304" pitchFamily="18" charset="0"/>
                <a:cs typeface="Times New Roman" panose="02020603050405020304" pitchFamily="18" charset="0"/>
              </a:rPr>
              <a:t>), műtárgy, berendezés, felszerelés vagy szerkezet, amelynek rendeltetése,</a:t>
            </a:r>
          </a:p>
          <a:p>
            <a:pPr lvl="1">
              <a:lnSpc>
                <a:spcPct val="110000"/>
              </a:lnSpc>
              <a:spcBef>
                <a:spcPts val="0"/>
              </a:spcBef>
            </a:pPr>
            <a:r>
              <a:rPr lang="hu-HU" sz="2600" dirty="0">
                <a:latin typeface="Times New Roman" panose="02020603050405020304" pitchFamily="18" charset="0"/>
                <a:cs typeface="Times New Roman" panose="02020603050405020304" pitchFamily="18" charset="0"/>
              </a:rPr>
              <a:t>a vizek lefolyási, áramlási viszonyait, </a:t>
            </a:r>
          </a:p>
          <a:p>
            <a:pPr lvl="1">
              <a:lnSpc>
                <a:spcPct val="110000"/>
              </a:lnSpc>
              <a:spcBef>
                <a:spcPts val="0"/>
              </a:spcBef>
            </a:pPr>
            <a:r>
              <a:rPr lang="hu-HU" sz="2600" dirty="0">
                <a:latin typeface="Times New Roman" panose="02020603050405020304" pitchFamily="18" charset="0"/>
                <a:cs typeface="Times New Roman" panose="02020603050405020304" pitchFamily="18" charset="0"/>
              </a:rPr>
              <a:t>mennyiségét vagy minőségét, </a:t>
            </a:r>
          </a:p>
          <a:p>
            <a:pPr lvl="1">
              <a:lnSpc>
                <a:spcPct val="110000"/>
              </a:lnSpc>
              <a:spcBef>
                <a:spcPts val="0"/>
              </a:spcBef>
            </a:pPr>
            <a:r>
              <a:rPr lang="hu-HU" sz="2600" dirty="0">
                <a:latin typeface="Times New Roman" panose="02020603050405020304" pitchFamily="18" charset="0"/>
                <a:cs typeface="Times New Roman" panose="02020603050405020304" pitchFamily="18" charset="0"/>
              </a:rPr>
              <a:t>medrének vagy partjának állapotát, </a:t>
            </a:r>
          </a:p>
          <a:p>
            <a:pPr marL="0" indent="0">
              <a:lnSpc>
                <a:spcPct val="110000"/>
              </a:lnSpc>
              <a:spcBef>
                <a:spcPts val="0"/>
              </a:spcBef>
              <a:buNone/>
            </a:pPr>
            <a:r>
              <a:rPr lang="hu-HU" sz="2600" dirty="0">
                <a:latin typeface="Times New Roman" panose="02020603050405020304" pitchFamily="18" charset="0"/>
                <a:cs typeface="Times New Roman" panose="02020603050405020304" pitchFamily="18" charset="0"/>
              </a:rPr>
              <a:t>a vizek kártételeinek elhárítása, a vizek hasznosítása, minőségének és mennyiségének megfigyelése, illetve ásványi és földtani kutatások végzése céljából vagy ásványi nyersanyag kitermelése céljából befolyásolja.</a:t>
            </a:r>
            <a:br>
              <a:rPr lang="hu-HU" sz="2600" dirty="0">
                <a:latin typeface="Times New Roman" panose="02020603050405020304" pitchFamily="18" charset="0"/>
                <a:cs typeface="Times New Roman" panose="02020603050405020304" pitchFamily="18" charset="0"/>
              </a:rPr>
            </a:br>
            <a:br>
              <a:rPr lang="hu-HU" sz="2400" dirty="0">
                <a:latin typeface="Times New Roman" panose="02020603050405020304" pitchFamily="18" charset="0"/>
                <a:cs typeface="Times New Roman" panose="02020603050405020304" pitchFamily="18" charset="0"/>
              </a:rPr>
            </a:br>
            <a:r>
              <a:rPr lang="hu-HU" sz="2400" b="1" dirty="0">
                <a:latin typeface="Times New Roman" panose="02020603050405020304" pitchFamily="18" charset="0"/>
                <a:cs typeface="Times New Roman" panose="02020603050405020304" pitchFamily="18" charset="0"/>
              </a:rPr>
              <a:t>közcélú vízilétesítmény</a:t>
            </a:r>
            <a:r>
              <a:rPr lang="hu-HU" sz="2400" dirty="0">
                <a:latin typeface="Times New Roman" panose="02020603050405020304" pitchFamily="18" charset="0"/>
                <a:cs typeface="Times New Roman" panose="02020603050405020304" pitchFamily="18" charset="0"/>
              </a:rPr>
              <a:t>: az állam, önkormányzat vízgazdálkodási feladatait szolgálja, továbbá az országos közút és a törzshálózati vasút kiépítését, fejlesztését és fenntartását szolgálja;</a:t>
            </a:r>
            <a:br>
              <a:rPr lang="hu-HU" sz="2400" dirty="0">
                <a:latin typeface="Times New Roman" panose="02020603050405020304" pitchFamily="18" charset="0"/>
                <a:cs typeface="Times New Roman" panose="02020603050405020304" pitchFamily="18" charset="0"/>
              </a:rPr>
            </a:br>
            <a:r>
              <a:rPr lang="hu-HU" sz="2400" b="1" dirty="0">
                <a:latin typeface="Times New Roman" panose="02020603050405020304" pitchFamily="18" charset="0"/>
                <a:cs typeface="Times New Roman" panose="02020603050405020304" pitchFamily="18" charset="0"/>
              </a:rPr>
              <a:t>saját célú vízilétesítmény</a:t>
            </a:r>
            <a:r>
              <a:rPr lang="hu-HU" sz="2400" dirty="0">
                <a:latin typeface="Times New Roman" panose="02020603050405020304" pitchFamily="18" charset="0"/>
                <a:cs typeface="Times New Roman" panose="02020603050405020304" pitchFamily="18" charset="0"/>
              </a:rPr>
              <a:t>: üzemi, háztartási, mezőgazdasági vízellátást, valamint vízkárelhárítási, víztisztítási, vízerő hasznosítási feladatokat ellátó, szennyvíz gyűjtését, tisztítását, hasznosítását és elhelyezését szolgáló mű.</a:t>
            </a:r>
          </a:p>
        </p:txBody>
      </p:sp>
    </p:spTree>
    <p:extLst>
      <p:ext uri="{BB962C8B-B14F-4D97-AF65-F5344CB8AC3E}">
        <p14:creationId xmlns:p14="http://schemas.microsoft.com/office/powerpoint/2010/main" val="41421598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DD0EA8D-80DE-4B68-A700-7FC708210141}"/>
              </a:ext>
            </a:extLst>
          </p:cNvPr>
          <p:cNvSpPr>
            <a:spLocks noGrp="1"/>
          </p:cNvSpPr>
          <p:nvPr>
            <p:ph type="title"/>
          </p:nvPr>
        </p:nvSpPr>
        <p:spPr>
          <a:xfrm>
            <a:off x="6927" y="18255"/>
            <a:ext cx="7613073" cy="840727"/>
          </a:xfrm>
        </p:spPr>
        <p:txBody>
          <a:bodyPr>
            <a:normAutofit/>
          </a:bodyPr>
          <a:lstStyle/>
          <a:p>
            <a:r>
              <a:rPr lang="hu-HU" sz="3200" b="1" i="1" dirty="0">
                <a:solidFill>
                  <a:schemeClr val="accent5">
                    <a:lumMod val="50000"/>
                  </a:schemeClr>
                </a:solidFill>
                <a:latin typeface="Times New Roman" panose="02020603050405020304" pitchFamily="18" charset="0"/>
                <a:cs typeface="Times New Roman" panose="02020603050405020304" pitchFamily="18" charset="0"/>
              </a:rPr>
              <a:t>Honnan „ered” a csapvíz Magyarországon?</a:t>
            </a:r>
          </a:p>
        </p:txBody>
      </p:sp>
      <p:sp>
        <p:nvSpPr>
          <p:cNvPr id="3" name="Tartalom helye 2">
            <a:extLst>
              <a:ext uri="{FF2B5EF4-FFF2-40B4-BE49-F238E27FC236}">
                <a16:creationId xmlns:a16="http://schemas.microsoft.com/office/drawing/2014/main" id="{5A250B85-5065-495E-9743-DF7576DD18CF}"/>
              </a:ext>
            </a:extLst>
          </p:cNvPr>
          <p:cNvSpPr>
            <a:spLocks noGrp="1"/>
          </p:cNvSpPr>
          <p:nvPr>
            <p:ph idx="1"/>
          </p:nvPr>
        </p:nvSpPr>
        <p:spPr>
          <a:xfrm>
            <a:off x="235526" y="738692"/>
            <a:ext cx="11554691" cy="5708073"/>
          </a:xfrm>
          <a:ln>
            <a:solidFill>
              <a:schemeClr val="accent5">
                <a:lumMod val="50000"/>
              </a:schemeClr>
            </a:solidFill>
          </a:ln>
        </p:spPr>
        <p:txBody>
          <a:bodyPr/>
          <a:lstStyle/>
          <a:p>
            <a:pPr marL="0" indent="0">
              <a:buNone/>
            </a:pPr>
            <a:r>
              <a:rPr lang="hu-HU" sz="2400" b="1" dirty="0">
                <a:latin typeface="Times New Roman" panose="02020603050405020304" pitchFamily="18" charset="0"/>
                <a:cs typeface="Times New Roman" panose="02020603050405020304" pitchFamily="18" charset="0"/>
              </a:rPr>
              <a:t>1. Felszín alatti védett rétegekből: 35% (mélységi vízbázis)</a:t>
            </a:r>
            <a:endParaRPr lang="hu-HU" sz="2400" dirty="0">
              <a:latin typeface="Times New Roman" panose="02020603050405020304" pitchFamily="18" charset="0"/>
              <a:cs typeface="Times New Roman" panose="02020603050405020304" pitchFamily="18" charset="0"/>
            </a:endParaRPr>
          </a:p>
          <a:p>
            <a:pPr marL="0" indent="0">
              <a:buNone/>
            </a:pPr>
            <a:r>
              <a:rPr lang="hu-HU" sz="2400" dirty="0">
                <a:latin typeface="Times New Roman" panose="02020603050405020304" pitchFamily="18" charset="0"/>
                <a:cs typeface="Times New Roman" panose="02020603050405020304" pitchFamily="18" charset="0"/>
              </a:rPr>
              <a:t>Vízkészleteihez a 10m-től akár több 100m-ig terjedő zárt rendszerű kutakon keresztül férnek hozzá. </a:t>
            </a:r>
          </a:p>
          <a:p>
            <a:pPr marL="0" indent="0">
              <a:buNone/>
            </a:pPr>
            <a:r>
              <a:rPr lang="hu-HU" sz="2400" b="1" dirty="0">
                <a:latin typeface="Times New Roman" panose="02020603050405020304" pitchFamily="18" charset="0"/>
                <a:cs typeface="Times New Roman" panose="02020603050405020304" pitchFamily="18" charset="0"/>
              </a:rPr>
              <a:t>2. Folyamparti kavicságyból: 35% (parti szűrésű vízbázis) </a:t>
            </a:r>
            <a:endParaRPr lang="hu-HU" sz="2400" dirty="0">
              <a:latin typeface="Times New Roman" panose="02020603050405020304" pitchFamily="18" charset="0"/>
              <a:cs typeface="Times New Roman" panose="02020603050405020304" pitchFamily="18" charset="0"/>
            </a:endParaRPr>
          </a:p>
          <a:p>
            <a:pPr marL="0" indent="0">
              <a:lnSpc>
                <a:spcPct val="100000"/>
              </a:lnSpc>
              <a:spcBef>
                <a:spcPts val="0"/>
              </a:spcBef>
              <a:buNone/>
            </a:pPr>
            <a:r>
              <a:rPr lang="hu-HU" sz="2400" dirty="0">
                <a:latin typeface="Times New Roman" panose="02020603050405020304" pitchFamily="18" charset="0"/>
                <a:cs typeface="Times New Roman" panose="02020603050405020304" pitchFamily="18" charset="0"/>
              </a:rPr>
              <a:t>A Duna menti vastag kavicsréteg kitűnő fizikai és biológiai szűrő. A folyómederhez közeli sekély mélységű (10-25m mély) </a:t>
            </a:r>
            <a:r>
              <a:rPr lang="hu-HU" sz="2400" u="sng" dirty="0">
                <a:latin typeface="Times New Roman" panose="02020603050405020304" pitchFamily="18" charset="0"/>
                <a:cs typeface="Times New Roman" panose="02020603050405020304" pitchFamily="18" charset="0"/>
              </a:rPr>
              <a:t>akna kutak és un. csápos kutak </a:t>
            </a:r>
            <a:r>
              <a:rPr lang="hu-HU" sz="2400" dirty="0">
                <a:latin typeface="Times New Roman" panose="02020603050405020304" pitchFamily="18" charset="0"/>
                <a:cs typeface="Times New Roman" panose="02020603050405020304" pitchFamily="18" charset="0"/>
              </a:rPr>
              <a:t>ivóvíz minőségű vizet szolgáltatnak. </a:t>
            </a:r>
          </a:p>
          <a:p>
            <a:pPr marL="0" indent="0">
              <a:lnSpc>
                <a:spcPct val="100000"/>
              </a:lnSpc>
              <a:spcBef>
                <a:spcPts val="0"/>
              </a:spcBef>
              <a:buNone/>
            </a:pPr>
            <a:r>
              <a:rPr lang="hu-HU" altLang="hu-HU" sz="2000" i="1" dirty="0">
                <a:latin typeface="Times New Roman" panose="02020603050405020304" pitchFamily="18" charset="0"/>
                <a:ea typeface="Times New Roman" panose="02020603050405020304" pitchFamily="18" charset="0"/>
                <a:cs typeface="Times New Roman" panose="02020603050405020304" pitchFamily="18" charset="0"/>
              </a:rPr>
              <a:t>Parti szűrésű kutak a Dunánál</a:t>
            </a:r>
            <a:r>
              <a:rPr lang="hu-HU" altLang="hu-HU" sz="2000" dirty="0">
                <a:latin typeface="Times New Roman" panose="02020603050405020304" pitchFamily="18" charset="0"/>
                <a:ea typeface="Times New Roman" panose="02020603050405020304" pitchFamily="18" charset="0"/>
                <a:cs typeface="Times New Roman" panose="02020603050405020304" pitchFamily="18" charset="0"/>
              </a:rPr>
              <a:t>                                                </a:t>
            </a:r>
            <a:r>
              <a:rPr lang="hu-HU" altLang="hu-HU" sz="2000" i="1" dirty="0">
                <a:latin typeface="Times New Roman" panose="02020603050405020304" pitchFamily="18" charset="0"/>
                <a:ea typeface="Times New Roman" panose="02020603050405020304" pitchFamily="18" charset="0"/>
                <a:cs typeface="Times New Roman" panose="02020603050405020304" pitchFamily="18" charset="0"/>
              </a:rPr>
              <a:t>Csáposkút folyó alatti átvezetéssel</a:t>
            </a:r>
            <a:r>
              <a:rPr lang="hu-HU" altLang="hu-HU" sz="2000" dirty="0">
                <a:latin typeface="Times New Roman" panose="02020603050405020304" pitchFamily="18" charset="0"/>
                <a:ea typeface="Times New Roman" panose="02020603050405020304" pitchFamily="18" charset="0"/>
                <a:cs typeface="Times New Roman" panose="02020603050405020304" pitchFamily="18" charset="0"/>
              </a:rPr>
              <a:t> </a:t>
            </a:r>
            <a:endParaRPr lang="hu-HU" sz="2000" dirty="0">
              <a:latin typeface="Times New Roman" panose="02020603050405020304" pitchFamily="18" charset="0"/>
              <a:cs typeface="Times New Roman" panose="02020603050405020304" pitchFamily="18" charset="0"/>
            </a:endParaRPr>
          </a:p>
        </p:txBody>
      </p:sp>
      <p:pic>
        <p:nvPicPr>
          <p:cNvPr id="1033" name="Kép 6">
            <a:hlinkClick r:id="rId2"/>
            <a:extLst>
              <a:ext uri="{FF2B5EF4-FFF2-40B4-BE49-F238E27FC236}">
                <a16:creationId xmlns:a16="http://schemas.microsoft.com/office/drawing/2014/main" id="{58763E4F-C76D-468E-A308-9243CE7BB7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644" t="6767" r="15001" b="12030"/>
          <a:stretch>
            <a:fillRect/>
          </a:stretch>
        </p:blipFill>
        <p:spPr bwMode="auto">
          <a:xfrm>
            <a:off x="6927" y="3798041"/>
            <a:ext cx="5959785" cy="3050506"/>
          </a:xfrm>
          <a:prstGeom prst="rect">
            <a:avLst/>
          </a:prstGeom>
          <a:noFill/>
          <a:extLst>
            <a:ext uri="{909E8E84-426E-40DD-AFC4-6F175D3DCCD1}">
              <a14:hiddenFill xmlns:a14="http://schemas.microsoft.com/office/drawing/2010/main">
                <a:solidFill>
                  <a:srgbClr val="FFFFFF"/>
                </a:solidFill>
              </a14:hiddenFill>
            </a:ext>
          </a:extLst>
        </p:spPr>
      </p:pic>
      <p:pic>
        <p:nvPicPr>
          <p:cNvPr id="1032" name="Kép 5">
            <a:hlinkClick r:id="rId4"/>
            <a:extLst>
              <a:ext uri="{FF2B5EF4-FFF2-40B4-BE49-F238E27FC236}">
                <a16:creationId xmlns:a16="http://schemas.microsoft.com/office/drawing/2014/main" id="{B869F295-1ED2-4ECE-9B41-1D97C76929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8214" r="12857"/>
          <a:stretch>
            <a:fillRect/>
          </a:stretch>
        </p:blipFill>
        <p:spPr bwMode="auto">
          <a:xfrm>
            <a:off x="7018018" y="3807495"/>
            <a:ext cx="5146273" cy="305050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10">
            <a:extLst>
              <a:ext uri="{FF2B5EF4-FFF2-40B4-BE49-F238E27FC236}">
                <a16:creationId xmlns:a16="http://schemas.microsoft.com/office/drawing/2014/main" id="{C6148532-0569-4036-AEBD-CFA667405D18}"/>
              </a:ext>
            </a:extLst>
          </p:cNvPr>
          <p:cNvSpPr>
            <a:spLocks noChangeArrowheads="1"/>
          </p:cNvSpPr>
          <p:nvPr/>
        </p:nvSpPr>
        <p:spPr bwMode="auto">
          <a:xfrm>
            <a:off x="-27709" y="-12029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u-HU"/>
          </a:p>
        </p:txBody>
      </p:sp>
      <p:sp>
        <p:nvSpPr>
          <p:cNvPr id="6" name="Rectangle 11">
            <a:extLst>
              <a:ext uri="{FF2B5EF4-FFF2-40B4-BE49-F238E27FC236}">
                <a16:creationId xmlns:a16="http://schemas.microsoft.com/office/drawing/2014/main" id="{59DE70F8-C0CC-4D6D-A6A6-B28C7150488F}"/>
              </a:ext>
            </a:extLst>
          </p:cNvPr>
          <p:cNvSpPr>
            <a:spLocks noChangeArrowheads="1"/>
          </p:cNvSpPr>
          <p:nvPr/>
        </p:nvSpPr>
        <p:spPr bwMode="auto">
          <a:xfrm>
            <a:off x="-27709" y="136561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hu-HU"/>
          </a:p>
        </p:txBody>
      </p:sp>
      <p:sp>
        <p:nvSpPr>
          <p:cNvPr id="7" name="Rectangle 12">
            <a:extLst>
              <a:ext uri="{FF2B5EF4-FFF2-40B4-BE49-F238E27FC236}">
                <a16:creationId xmlns:a16="http://schemas.microsoft.com/office/drawing/2014/main" id="{98FE6B8F-A649-4826-9CA0-CEC8449AF5BB}"/>
              </a:ext>
            </a:extLst>
          </p:cNvPr>
          <p:cNvSpPr>
            <a:spLocks noChangeArrowheads="1"/>
          </p:cNvSpPr>
          <p:nvPr/>
        </p:nvSpPr>
        <p:spPr bwMode="auto">
          <a:xfrm>
            <a:off x="5975925" y="2336387"/>
            <a:ext cx="18473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br>
              <a:rPr kumimoji="0" lang="hu-HU" altLang="hu-HU"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br>
            <a:endParaRPr kumimoji="0" lang="hu-HU" altLang="hu-HU"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6895080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3" name="Tartalom helye 2">
            <a:extLst>
              <a:ext uri="{FF2B5EF4-FFF2-40B4-BE49-F238E27FC236}">
                <a16:creationId xmlns:a16="http://schemas.microsoft.com/office/drawing/2014/main" id="{33180EAA-78CD-4145-8816-1FD414DCA307}"/>
              </a:ext>
            </a:extLst>
          </p:cNvPr>
          <p:cNvSpPr>
            <a:spLocks noGrp="1"/>
          </p:cNvSpPr>
          <p:nvPr>
            <p:ph idx="1"/>
          </p:nvPr>
        </p:nvSpPr>
        <p:spPr>
          <a:xfrm>
            <a:off x="290945" y="249382"/>
            <a:ext cx="11693237" cy="6248399"/>
          </a:xfrm>
          <a:ln>
            <a:solidFill>
              <a:schemeClr val="accent5">
                <a:lumMod val="50000"/>
              </a:schemeClr>
            </a:solidFill>
          </a:ln>
        </p:spPr>
        <p:txBody>
          <a:bodyPr>
            <a:normAutofit/>
          </a:bodyPr>
          <a:lstStyle/>
          <a:p>
            <a:pPr marL="0" indent="0">
              <a:buNone/>
            </a:pPr>
            <a:r>
              <a:rPr lang="hu-HU" sz="2400" b="1" dirty="0">
                <a:latin typeface="Times New Roman" panose="02020603050405020304" pitchFamily="18" charset="0"/>
                <a:cs typeface="Times New Roman" panose="02020603050405020304" pitchFamily="18" charset="0"/>
              </a:rPr>
              <a:t>3. Mészkő, dolomithegyek karsztjából: 25% (karsztvíz)</a:t>
            </a:r>
            <a:endParaRPr lang="hu-HU" sz="2400" dirty="0">
              <a:latin typeface="Times New Roman" panose="02020603050405020304" pitchFamily="18" charset="0"/>
              <a:cs typeface="Times New Roman" panose="02020603050405020304" pitchFamily="18" charset="0"/>
            </a:endParaRPr>
          </a:p>
          <a:p>
            <a:pPr marL="0" indent="0">
              <a:buNone/>
            </a:pPr>
            <a:endParaRPr lang="hu-HU" dirty="0"/>
          </a:p>
          <a:p>
            <a:pPr marL="0" indent="0">
              <a:buNone/>
            </a:pPr>
            <a:endParaRPr lang="hu-HU" dirty="0"/>
          </a:p>
          <a:p>
            <a:pPr marL="0" indent="0">
              <a:buNone/>
            </a:pPr>
            <a:endParaRPr lang="hu-HU" dirty="0"/>
          </a:p>
          <a:p>
            <a:pPr marL="0" indent="0">
              <a:buNone/>
            </a:pPr>
            <a:r>
              <a:rPr lang="hu-HU" sz="2400" b="1" dirty="0">
                <a:latin typeface="Times New Roman" panose="02020603050405020304" pitchFamily="18" charset="0"/>
                <a:cs typeface="Times New Roman" panose="02020603050405020304" pitchFamily="18" charset="0"/>
              </a:rPr>
              <a:t>4. Felszíni vizekből: 5%</a:t>
            </a:r>
            <a:endParaRPr lang="hu-HU" sz="2400" dirty="0">
              <a:latin typeface="Times New Roman" panose="02020603050405020304" pitchFamily="18" charset="0"/>
              <a:cs typeface="Times New Roman" panose="02020603050405020304" pitchFamily="18" charset="0"/>
            </a:endParaRPr>
          </a:p>
          <a:p>
            <a:pPr marL="0" indent="0">
              <a:buNone/>
            </a:pPr>
            <a:endParaRPr lang="hu-HU" dirty="0"/>
          </a:p>
        </p:txBody>
      </p:sp>
      <p:pic>
        <p:nvPicPr>
          <p:cNvPr id="9" name="Kép 8">
            <a:hlinkClick r:id="rId2"/>
            <a:extLst>
              <a:ext uri="{FF2B5EF4-FFF2-40B4-BE49-F238E27FC236}">
                <a16:creationId xmlns:a16="http://schemas.microsoft.com/office/drawing/2014/main" id="{FAF92C7D-4DDB-4D2D-994A-8D62F60B79E2}"/>
              </a:ext>
            </a:extLst>
          </p:cNvPr>
          <p:cNvPicPr/>
          <p:nvPr/>
        </p:nvPicPr>
        <p:blipFill rotWithShape="1">
          <a:blip r:embed="rId3">
            <a:extLst>
              <a:ext uri="{28A0092B-C50C-407E-A947-70E740481C1C}">
                <a14:useLocalDpi xmlns:a14="http://schemas.microsoft.com/office/drawing/2010/main" val="0"/>
              </a:ext>
            </a:extLst>
          </a:blip>
          <a:srcRect l="16428" r="26786"/>
          <a:stretch/>
        </p:blipFill>
        <p:spPr bwMode="auto">
          <a:xfrm>
            <a:off x="7606145" y="0"/>
            <a:ext cx="4585855" cy="3831692"/>
          </a:xfrm>
          <a:prstGeom prst="rect">
            <a:avLst/>
          </a:prstGeom>
          <a:noFill/>
          <a:ln>
            <a:noFill/>
          </a:ln>
          <a:extLst>
            <a:ext uri="{53640926-AAD7-44D8-BBD7-CCE9431645EC}">
              <a14:shadowObscured xmlns:a14="http://schemas.microsoft.com/office/drawing/2010/main"/>
            </a:ext>
          </a:extLst>
        </p:spPr>
      </p:pic>
      <p:sp>
        <p:nvSpPr>
          <p:cNvPr id="7" name="Szövegdoboz 6">
            <a:extLst>
              <a:ext uri="{FF2B5EF4-FFF2-40B4-BE49-F238E27FC236}">
                <a16:creationId xmlns:a16="http://schemas.microsoft.com/office/drawing/2014/main" id="{8F1048D0-0E28-4451-AEB5-9AB9560B14FD}"/>
              </a:ext>
            </a:extLst>
          </p:cNvPr>
          <p:cNvSpPr txBox="1"/>
          <p:nvPr/>
        </p:nvSpPr>
        <p:spPr>
          <a:xfrm>
            <a:off x="290945" y="656044"/>
            <a:ext cx="7190510" cy="1200329"/>
          </a:xfrm>
          <a:prstGeom prst="rect">
            <a:avLst/>
          </a:prstGeom>
          <a:noFill/>
        </p:spPr>
        <p:txBody>
          <a:bodyPr wrap="square" rtlCol="0">
            <a:spAutoFit/>
          </a:bodyPr>
          <a:lstStyle/>
          <a:p>
            <a:r>
              <a:rPr lang="hu-HU" sz="2400" dirty="0">
                <a:latin typeface="Times New Roman" panose="02020603050405020304" pitchFamily="18" charset="0"/>
                <a:cs typeface="Times New Roman" panose="02020603050405020304" pitchFamily="18" charset="0"/>
              </a:rPr>
              <a:t>Ezt nevezzük karsztvíznek. Ez a legkiválóbb minőségű ivóvíz, amely általában nem igényel tisztítást: Bakony, a Vértes, a Bükk. </a:t>
            </a:r>
          </a:p>
        </p:txBody>
      </p:sp>
      <p:sp>
        <p:nvSpPr>
          <p:cNvPr id="8" name="Szövegdoboz 7">
            <a:extLst>
              <a:ext uri="{FF2B5EF4-FFF2-40B4-BE49-F238E27FC236}">
                <a16:creationId xmlns:a16="http://schemas.microsoft.com/office/drawing/2014/main" id="{8E5DEAF8-4D2C-4241-B2E3-76B74AB92776}"/>
              </a:ext>
            </a:extLst>
          </p:cNvPr>
          <p:cNvSpPr txBox="1"/>
          <p:nvPr/>
        </p:nvSpPr>
        <p:spPr>
          <a:xfrm>
            <a:off x="5748885" y="4238354"/>
            <a:ext cx="6303818" cy="1938992"/>
          </a:xfrm>
          <a:prstGeom prst="rect">
            <a:avLst/>
          </a:prstGeom>
          <a:noFill/>
        </p:spPr>
        <p:txBody>
          <a:bodyPr wrap="square" rtlCol="0">
            <a:spAutoFit/>
          </a:bodyPr>
          <a:lstStyle/>
          <a:p>
            <a:r>
              <a:rPr lang="hu-HU" sz="2400" dirty="0">
                <a:latin typeface="Times New Roman" panose="02020603050405020304" pitchFamily="18" charset="0"/>
                <a:cs typeface="Times New Roman" panose="02020603050405020304" pitchFamily="18" charset="0"/>
              </a:rPr>
              <a:t>Csak ott alkalmazzák, ahol más lehetőség nincs. A Tiszából, a Bükkben és a Mátrában lévő mesterséges tározóból, a Balatonból nyerjük ki. A kiemelt nyers víz a vízkezelő segítségével bonyolult tisztítási eljáráson megy keresztül.</a:t>
            </a:r>
          </a:p>
        </p:txBody>
      </p:sp>
      <p:pic>
        <p:nvPicPr>
          <p:cNvPr id="12" name="Kép 11">
            <a:hlinkClick r:id="rId4"/>
            <a:extLst>
              <a:ext uri="{FF2B5EF4-FFF2-40B4-BE49-F238E27FC236}">
                <a16:creationId xmlns:a16="http://schemas.microsoft.com/office/drawing/2014/main" id="{78530570-12A3-4854-A826-57F2B9FF5013}"/>
              </a:ext>
            </a:extLst>
          </p:cNvPr>
          <p:cNvPicPr/>
          <p:nvPr/>
        </p:nvPicPr>
        <p:blipFill rotWithShape="1">
          <a:blip r:embed="rId5">
            <a:extLst>
              <a:ext uri="{28A0092B-C50C-407E-A947-70E740481C1C}">
                <a14:useLocalDpi xmlns:a14="http://schemas.microsoft.com/office/drawing/2010/main" val="0"/>
              </a:ext>
            </a:extLst>
          </a:blip>
          <a:srcRect l="25714" t="26946"/>
          <a:stretch/>
        </p:blipFill>
        <p:spPr bwMode="auto">
          <a:xfrm>
            <a:off x="0" y="2632365"/>
            <a:ext cx="5560432" cy="4225636"/>
          </a:xfrm>
          <a:prstGeom prst="rect">
            <a:avLst/>
          </a:prstGeom>
          <a:noFill/>
          <a:ln>
            <a:noFill/>
          </a:ln>
          <a:extLst>
            <a:ext uri="{53640926-AAD7-44D8-BBD7-CCE9431645EC}">
              <a14:shadowObscured xmlns:a14="http://schemas.microsoft.com/office/drawing/2010/main"/>
            </a:ext>
          </a:extLst>
        </p:spPr>
      </p:pic>
      <p:sp>
        <p:nvSpPr>
          <p:cNvPr id="10" name="Szövegdoboz 9">
            <a:extLst>
              <a:ext uri="{FF2B5EF4-FFF2-40B4-BE49-F238E27FC236}">
                <a16:creationId xmlns:a16="http://schemas.microsoft.com/office/drawing/2014/main" id="{8030A16B-9031-4D13-84D5-0A6EF34668EA}"/>
              </a:ext>
            </a:extLst>
          </p:cNvPr>
          <p:cNvSpPr txBox="1"/>
          <p:nvPr/>
        </p:nvSpPr>
        <p:spPr>
          <a:xfrm>
            <a:off x="74783" y="6423952"/>
            <a:ext cx="3723199" cy="369332"/>
          </a:xfrm>
          <a:prstGeom prst="rect">
            <a:avLst/>
          </a:prstGeom>
          <a:noFill/>
        </p:spPr>
        <p:txBody>
          <a:bodyPr wrap="none" rtlCol="0">
            <a:spAutoFit/>
          </a:bodyPr>
          <a:lstStyle/>
          <a:p>
            <a:r>
              <a:rPr lang="hu-HU" i="1" dirty="0"/>
              <a:t>A Lázbérci víztározó a vízkiviteli művel</a:t>
            </a:r>
            <a:endParaRPr lang="hu-HU" dirty="0"/>
          </a:p>
        </p:txBody>
      </p:sp>
    </p:spTree>
    <p:extLst>
      <p:ext uri="{BB962C8B-B14F-4D97-AF65-F5344CB8AC3E}">
        <p14:creationId xmlns:p14="http://schemas.microsoft.com/office/powerpoint/2010/main" val="6511156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4AA8DDE-0A5D-4EC7-B874-8A0129CA4871}"/>
              </a:ext>
            </a:extLst>
          </p:cNvPr>
          <p:cNvSpPr>
            <a:spLocks noGrp="1"/>
          </p:cNvSpPr>
          <p:nvPr>
            <p:ph type="title"/>
          </p:nvPr>
        </p:nvSpPr>
        <p:spPr>
          <a:xfrm>
            <a:off x="5624944" y="365126"/>
            <a:ext cx="4585855" cy="840220"/>
          </a:xfrm>
          <a:ln w="38100">
            <a:solidFill>
              <a:schemeClr val="accent1"/>
            </a:solidFill>
          </a:ln>
        </p:spPr>
        <p:txBody>
          <a:bodyPr>
            <a:noAutofit/>
          </a:bodyPr>
          <a:lstStyle/>
          <a:p>
            <a:r>
              <a:rPr lang="hu-HU" sz="3200" b="1" i="1" dirty="0">
                <a:solidFill>
                  <a:schemeClr val="accent5">
                    <a:lumMod val="50000"/>
                  </a:schemeClr>
                </a:solidFill>
                <a:latin typeface="Times New Roman" panose="02020603050405020304" pitchFamily="18" charset="0"/>
                <a:cs typeface="Times New Roman" panose="02020603050405020304" pitchFamily="18" charset="0"/>
              </a:rPr>
              <a:t>Hajóutak kereszteződése</a:t>
            </a:r>
          </a:p>
        </p:txBody>
      </p:sp>
      <p:pic>
        <p:nvPicPr>
          <p:cNvPr id="4098" name="Picture 2" descr="A világ legérdekesebb hídjai - Női Portál">
            <a:extLst>
              <a:ext uri="{FF2B5EF4-FFF2-40B4-BE49-F238E27FC236}">
                <a16:creationId xmlns:a16="http://schemas.microsoft.com/office/drawing/2014/main" id="{CD1A9D12-34D6-4855-9F1C-68A0D9A1C5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5565" y="2491599"/>
            <a:ext cx="6816436" cy="4366401"/>
          </a:xfrm>
          <a:prstGeom prst="rect">
            <a:avLst/>
          </a:prstGeom>
          <a:noFill/>
          <a:extLst>
            <a:ext uri="{909E8E84-426E-40DD-AFC4-6F175D3DCCD1}">
              <a14:hiddenFill xmlns:a14="http://schemas.microsoft.com/office/drawing/2010/main">
                <a:solidFill>
                  <a:srgbClr val="FFFFFF"/>
                </a:solidFill>
              </a14:hiddenFill>
            </a:ext>
          </a:extLst>
        </p:spPr>
      </p:pic>
      <p:pic>
        <p:nvPicPr>
          <p:cNvPr id="13" name="Kép 12">
            <a:extLst>
              <a:ext uri="{FF2B5EF4-FFF2-40B4-BE49-F238E27FC236}">
                <a16:creationId xmlns:a16="http://schemas.microsoft.com/office/drawing/2014/main" id="{CC166C09-0785-474F-8A15-AAF1A6605551}"/>
              </a:ext>
            </a:extLst>
          </p:cNvPr>
          <p:cNvPicPr>
            <a:picLocks noChangeAspect="1"/>
          </p:cNvPicPr>
          <p:nvPr/>
        </p:nvPicPr>
        <p:blipFill rotWithShape="1">
          <a:blip r:embed="rId3">
            <a:extLst>
              <a:ext uri="{28A0092B-C50C-407E-A947-70E740481C1C}">
                <a14:useLocalDpi xmlns:a14="http://schemas.microsoft.com/office/drawing/2010/main" val="0"/>
              </a:ext>
            </a:extLst>
          </a:blip>
          <a:srcRect l="42312" t="19307" r="3982" b="25211"/>
          <a:stretch/>
        </p:blipFill>
        <p:spPr>
          <a:xfrm>
            <a:off x="0" y="-8226"/>
            <a:ext cx="5375564" cy="4143664"/>
          </a:xfrm>
          <a:prstGeom prst="rect">
            <a:avLst/>
          </a:prstGeom>
        </p:spPr>
      </p:pic>
    </p:spTree>
    <p:extLst>
      <p:ext uri="{BB962C8B-B14F-4D97-AF65-F5344CB8AC3E}">
        <p14:creationId xmlns:p14="http://schemas.microsoft.com/office/powerpoint/2010/main" val="40001548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037BFD7-4025-4AB6-BCAF-9AD517B85C26}"/>
              </a:ext>
            </a:extLst>
          </p:cNvPr>
          <p:cNvSpPr>
            <a:spLocks noGrp="1"/>
          </p:cNvSpPr>
          <p:nvPr>
            <p:ph type="title"/>
          </p:nvPr>
        </p:nvSpPr>
        <p:spPr>
          <a:xfrm>
            <a:off x="13854" y="18256"/>
            <a:ext cx="12178145" cy="619053"/>
          </a:xfrm>
        </p:spPr>
        <p:txBody>
          <a:bodyPr>
            <a:normAutofit/>
          </a:bodyPr>
          <a:lstStyle/>
          <a:p>
            <a:pPr algn="ctr"/>
            <a:r>
              <a:rPr lang="hu-HU" sz="3200" b="1" dirty="0">
                <a:solidFill>
                  <a:schemeClr val="accent5">
                    <a:lumMod val="75000"/>
                  </a:schemeClr>
                </a:solidFill>
                <a:latin typeface="Times New Roman" panose="02020603050405020304" pitchFamily="18" charset="0"/>
                <a:cs typeface="Times New Roman" panose="02020603050405020304" pitchFamily="18" charset="0"/>
              </a:rPr>
              <a:t>Hol helyezhető el a nyomvonal jellegű építmény?</a:t>
            </a:r>
          </a:p>
        </p:txBody>
      </p:sp>
      <p:sp>
        <p:nvSpPr>
          <p:cNvPr id="3" name="Tartalom helye 2">
            <a:extLst>
              <a:ext uri="{FF2B5EF4-FFF2-40B4-BE49-F238E27FC236}">
                <a16:creationId xmlns:a16="http://schemas.microsoft.com/office/drawing/2014/main" id="{5D8B949F-65F8-403D-8894-98D6B789FDD9}"/>
              </a:ext>
            </a:extLst>
          </p:cNvPr>
          <p:cNvSpPr>
            <a:spLocks noGrp="1"/>
          </p:cNvSpPr>
          <p:nvPr>
            <p:ph idx="1"/>
          </p:nvPr>
        </p:nvSpPr>
        <p:spPr>
          <a:xfrm>
            <a:off x="13854" y="637310"/>
            <a:ext cx="12178144" cy="6202436"/>
          </a:xfrm>
          <a:ln w="38100">
            <a:solidFill>
              <a:schemeClr val="accent1"/>
            </a:solidFill>
          </a:ln>
        </p:spPr>
        <p:txBody>
          <a:bodyPr>
            <a:normAutofit/>
          </a:bodyPr>
          <a:lstStyle/>
          <a:p>
            <a:pPr marL="0" indent="0">
              <a:lnSpc>
                <a:spcPct val="100000"/>
              </a:lnSpc>
              <a:spcBef>
                <a:spcPts val="0"/>
              </a:spcBef>
              <a:buNone/>
            </a:pPr>
            <a:r>
              <a:rPr lang="hu-HU" b="1" i="1" dirty="0">
                <a:latin typeface="Times New Roman" panose="02020603050405020304" pitchFamily="18" charset="0"/>
                <a:ea typeface="Calibri" panose="020F0502020204030204" pitchFamily="34" charset="0"/>
                <a:cs typeface="Times New Roman" panose="02020603050405020304" pitchFamily="18" charset="0"/>
              </a:rPr>
              <a:t>A helyi építési szabályzatban </a:t>
            </a:r>
            <a:r>
              <a:rPr lang="hu-HU" dirty="0">
                <a:latin typeface="Times New Roman" panose="02020603050405020304" pitchFamily="18" charset="0"/>
                <a:ea typeface="Calibri" panose="020F0502020204030204" pitchFamily="34" charset="0"/>
                <a:cs typeface="Times New Roman" panose="02020603050405020304" pitchFamily="18" charset="0"/>
              </a:rPr>
              <a:t>	kijelölt területfelhasználási egységen</a:t>
            </a:r>
            <a:endParaRPr lang="hu-HU" dirty="0">
              <a:latin typeface="Times" panose="02020603050405020304" pitchFamily="18" charset="0"/>
              <a:ea typeface="Times New Roman" panose="02020603050405020304" pitchFamily="18" charset="0"/>
              <a:cs typeface="Times New Roman" panose="02020603050405020304" pitchFamily="18" charset="0"/>
            </a:endParaRPr>
          </a:p>
          <a:p>
            <a:pPr marL="0" indent="0">
              <a:lnSpc>
                <a:spcPct val="100000"/>
              </a:lnSpc>
              <a:spcBef>
                <a:spcPts val="0"/>
              </a:spcBef>
              <a:buNone/>
            </a:pPr>
            <a:r>
              <a:rPr lang="hu-HU" b="1" i="1" dirty="0">
                <a:latin typeface="Times" panose="02020603050405020304" pitchFamily="18" charset="0"/>
                <a:ea typeface="Times New Roman" panose="02020603050405020304" pitchFamily="18" charset="0"/>
                <a:cs typeface="Times New Roman" panose="02020603050405020304" pitchFamily="18" charset="0"/>
              </a:rPr>
              <a:t>Beépítésre nem szánt területen</a:t>
            </a:r>
            <a:r>
              <a:rPr lang="hu-HU" i="1" dirty="0">
                <a:latin typeface="Times" panose="02020603050405020304" pitchFamily="18" charset="0"/>
                <a:ea typeface="Times New Roman" panose="02020603050405020304" pitchFamily="18" charset="0"/>
                <a:cs typeface="Times New Roman" panose="02020603050405020304" pitchFamily="18" charset="0"/>
              </a:rPr>
              <a:t>:</a:t>
            </a:r>
            <a:r>
              <a:rPr lang="hu-HU" dirty="0">
                <a:latin typeface="Times" panose="02020603050405020304" pitchFamily="18" charset="0"/>
                <a:ea typeface="Times New Roman" panose="02020603050405020304" pitchFamily="18" charset="0"/>
                <a:cs typeface="Times New Roman" panose="02020603050405020304" pitchFamily="18" charset="0"/>
              </a:rPr>
              <a:t> </a:t>
            </a:r>
          </a:p>
          <a:p>
            <a:pPr marL="0" indent="0">
              <a:lnSpc>
                <a:spcPct val="100000"/>
              </a:lnSpc>
              <a:spcBef>
                <a:spcPts val="0"/>
              </a:spcBef>
              <a:buNone/>
            </a:pPr>
            <a:r>
              <a:rPr lang="hu-HU" dirty="0">
                <a:latin typeface="Times" panose="02020603050405020304" pitchFamily="18" charset="0"/>
                <a:ea typeface="Times New Roman" panose="02020603050405020304" pitchFamily="18" charset="0"/>
                <a:cs typeface="Times New Roman" panose="02020603050405020304" pitchFamily="18" charset="0"/>
              </a:rPr>
              <a:t>a zöldterületi, a közlekedési, a mezőgazdasági, az erdőművelési, egyéb célra szolgáló részen</a:t>
            </a:r>
          </a:p>
          <a:p>
            <a:pPr lvl="1">
              <a:lnSpc>
                <a:spcPct val="100000"/>
              </a:lnSpc>
              <a:spcBef>
                <a:spcPts val="0"/>
              </a:spcBef>
            </a:pPr>
            <a:r>
              <a:rPr lang="hu-HU" sz="2800" dirty="0">
                <a:latin typeface="Times New Roman" panose="02020603050405020304" pitchFamily="18" charset="0"/>
                <a:cs typeface="Times New Roman" panose="02020603050405020304" pitchFamily="18" charset="0"/>
              </a:rPr>
              <a:t>a gazdasági területen,</a:t>
            </a:r>
          </a:p>
          <a:p>
            <a:pPr lvl="1">
              <a:lnSpc>
                <a:spcPct val="100000"/>
              </a:lnSpc>
              <a:spcBef>
                <a:spcPts val="0"/>
              </a:spcBef>
            </a:pPr>
            <a:r>
              <a:rPr lang="hu-HU" sz="2800" dirty="0">
                <a:latin typeface="Times New Roman" panose="02020603050405020304" pitchFamily="18" charset="0"/>
                <a:cs typeface="Times New Roman" panose="02020603050405020304" pitchFamily="18" charset="0"/>
              </a:rPr>
              <a:t>a közlekedési- és közműelhelyezési, hírközlési-,</a:t>
            </a:r>
          </a:p>
          <a:p>
            <a:pPr lvl="1">
              <a:lnSpc>
                <a:spcPct val="100000"/>
              </a:lnSpc>
              <a:spcBef>
                <a:spcPts val="0"/>
              </a:spcBef>
            </a:pPr>
            <a:r>
              <a:rPr lang="hu-HU" sz="2800" dirty="0">
                <a:latin typeface="Times New Roman" panose="02020603050405020304" pitchFamily="18" charset="0"/>
                <a:cs typeface="Times New Roman" panose="02020603050405020304" pitchFamily="18" charset="0"/>
              </a:rPr>
              <a:t>a vízgazdálkodási,</a:t>
            </a:r>
          </a:p>
          <a:p>
            <a:pPr lvl="1">
              <a:lnSpc>
                <a:spcPct val="100000"/>
              </a:lnSpc>
              <a:spcBef>
                <a:spcPts val="0"/>
              </a:spcBef>
            </a:pPr>
            <a:r>
              <a:rPr lang="hu-HU" sz="2800" dirty="0">
                <a:latin typeface="Times New Roman" panose="02020603050405020304" pitchFamily="18" charset="0"/>
                <a:cs typeface="Times New Roman" panose="02020603050405020304" pitchFamily="18" charset="0"/>
              </a:rPr>
              <a:t>a különleges beépítésre nem szánt</a:t>
            </a:r>
          </a:p>
          <a:p>
            <a:pPr marL="0" indent="0">
              <a:lnSpc>
                <a:spcPct val="100000"/>
              </a:lnSpc>
              <a:spcBef>
                <a:spcPts val="0"/>
              </a:spcBef>
              <a:buNone/>
            </a:pPr>
            <a:endParaRPr lang="hu-HU" b="1" i="1" dirty="0">
              <a:latin typeface="Times" panose="02020603050405020304" pitchFamily="18" charset="0"/>
              <a:ea typeface="Times New Roman" panose="02020603050405020304" pitchFamily="18" charset="0"/>
              <a:cs typeface="Times New Roman" panose="02020603050405020304" pitchFamily="18" charset="0"/>
            </a:endParaRPr>
          </a:p>
          <a:p>
            <a:pPr marL="0" indent="0">
              <a:lnSpc>
                <a:spcPct val="100000"/>
              </a:lnSpc>
              <a:spcBef>
                <a:spcPts val="0"/>
              </a:spcBef>
              <a:buNone/>
            </a:pPr>
            <a:r>
              <a:rPr lang="hu-HU" b="1" i="1" dirty="0">
                <a:latin typeface="Times" panose="02020603050405020304" pitchFamily="18" charset="0"/>
                <a:ea typeface="Times New Roman" panose="02020603050405020304" pitchFamily="18" charset="0"/>
                <a:cs typeface="Times New Roman" panose="02020603050405020304" pitchFamily="18" charset="0"/>
              </a:rPr>
              <a:t>Barnamezős területen</a:t>
            </a:r>
            <a:endParaRPr lang="hu-HU" dirty="0">
              <a:latin typeface="Times" panose="02020603050405020304" pitchFamily="18" charset="0"/>
              <a:ea typeface="Times New Roman" panose="02020603050405020304" pitchFamily="18" charset="0"/>
              <a:cs typeface="Times New Roman" panose="02020603050405020304" pitchFamily="18" charset="0"/>
            </a:endParaRPr>
          </a:p>
          <a:p>
            <a:pPr marL="0" indent="0">
              <a:lnSpc>
                <a:spcPct val="100000"/>
              </a:lnSpc>
              <a:spcBef>
                <a:spcPts val="0"/>
              </a:spcBef>
              <a:buNone/>
            </a:pPr>
            <a:r>
              <a:rPr lang="hu-HU" dirty="0">
                <a:latin typeface="Times" panose="02020603050405020304" pitchFamily="18" charset="0"/>
                <a:ea typeface="Times New Roman" panose="02020603050405020304" pitchFamily="18" charset="0"/>
                <a:cs typeface="Times New Roman" panose="02020603050405020304" pitchFamily="18" charset="0"/>
              </a:rPr>
              <a:t>elsősorban </a:t>
            </a:r>
            <a:r>
              <a:rPr lang="hu-HU" u="sng" dirty="0">
                <a:latin typeface="Times" panose="02020603050405020304" pitchFamily="18" charset="0"/>
                <a:ea typeface="Times New Roman" panose="02020603050405020304" pitchFamily="18" charset="0"/>
                <a:cs typeface="Times New Roman" panose="02020603050405020304" pitchFamily="18" charset="0"/>
              </a:rPr>
              <a:t>ipari, kereskedelmi, közlekedési vagy honvédelmi célú felhasználást követően </a:t>
            </a:r>
            <a:r>
              <a:rPr lang="hu-HU" dirty="0" err="1">
                <a:latin typeface="Times" panose="02020603050405020304" pitchFamily="18" charset="0"/>
                <a:ea typeface="Times New Roman" panose="02020603050405020304" pitchFamily="18" charset="0"/>
                <a:cs typeface="Times New Roman" panose="02020603050405020304" pitchFamily="18" charset="0"/>
              </a:rPr>
              <a:t>felhagyottá</a:t>
            </a:r>
            <a:r>
              <a:rPr lang="hu-HU" dirty="0">
                <a:latin typeface="Times" panose="02020603050405020304" pitchFamily="18" charset="0"/>
                <a:ea typeface="Times New Roman" panose="02020603050405020304" pitchFamily="18" charset="0"/>
                <a:cs typeface="Times New Roman" panose="02020603050405020304" pitchFamily="18" charset="0"/>
              </a:rPr>
              <a:t>, alulhasznosítottá vagy leromlott állapotúvá vált, jellemzően környezetszennyezéssel terhelt, ugyanakkor környezeti és műszaki beavatkozással értéknövelt, </a:t>
            </a:r>
            <a:r>
              <a:rPr lang="hu-HU" u="sng" dirty="0">
                <a:latin typeface="Times" panose="02020603050405020304" pitchFamily="18" charset="0"/>
                <a:ea typeface="Times New Roman" panose="02020603050405020304" pitchFamily="18" charset="0"/>
                <a:cs typeface="Times New Roman" panose="02020603050405020304" pitchFamily="18" charset="0"/>
              </a:rPr>
              <a:t>fejleszthető terület</a:t>
            </a:r>
            <a:r>
              <a:rPr lang="hu-HU" dirty="0">
                <a:latin typeface="Times" panose="020206030504050203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040194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3" name="Tartalom helye 2">
            <a:extLst>
              <a:ext uri="{FF2B5EF4-FFF2-40B4-BE49-F238E27FC236}">
                <a16:creationId xmlns:a16="http://schemas.microsoft.com/office/drawing/2014/main" id="{CDE7DFBE-8DEB-40DC-98C4-9D0FF150B83B}"/>
              </a:ext>
            </a:extLst>
          </p:cNvPr>
          <p:cNvSpPr>
            <a:spLocks noGrp="1"/>
          </p:cNvSpPr>
          <p:nvPr>
            <p:ph idx="1"/>
          </p:nvPr>
        </p:nvSpPr>
        <p:spPr>
          <a:xfrm>
            <a:off x="498763" y="263237"/>
            <a:ext cx="11194473" cy="6373090"/>
          </a:xfrm>
          <a:ln w="38100">
            <a:solidFill>
              <a:schemeClr val="accent1"/>
            </a:solidFill>
          </a:ln>
        </p:spPr>
        <p:txBody>
          <a:bodyPr>
            <a:normAutofit lnSpcReduction="10000"/>
          </a:bodyPr>
          <a:lstStyle/>
          <a:p>
            <a:pPr marL="0" indent="0">
              <a:lnSpc>
                <a:spcPct val="110000"/>
              </a:lnSpc>
              <a:spcBef>
                <a:spcPts val="0"/>
              </a:spcBef>
              <a:buNone/>
            </a:pPr>
            <a:r>
              <a:rPr lang="hu-HU" b="1" i="1" dirty="0">
                <a:solidFill>
                  <a:schemeClr val="accent5">
                    <a:lumMod val="50000"/>
                  </a:schemeClr>
                </a:solidFill>
                <a:latin typeface="Times New Roman" panose="02020603050405020304" pitchFamily="18" charset="0"/>
                <a:cs typeface="Times New Roman" panose="02020603050405020304" pitchFamily="18" charset="0"/>
              </a:rPr>
              <a:t>Ipari területen</a:t>
            </a:r>
            <a:endParaRPr lang="hu-HU" b="1" dirty="0">
              <a:solidFill>
                <a:schemeClr val="accent5">
                  <a:lumMod val="50000"/>
                </a:schemeClr>
              </a:solidFill>
              <a:latin typeface="Times New Roman" panose="02020603050405020304" pitchFamily="18" charset="0"/>
              <a:cs typeface="Times New Roman" panose="02020603050405020304" pitchFamily="18" charset="0"/>
            </a:endParaRPr>
          </a:p>
          <a:p>
            <a:pPr marL="0" indent="0">
              <a:lnSpc>
                <a:spcPct val="110000"/>
              </a:lnSpc>
              <a:spcBef>
                <a:spcPts val="0"/>
              </a:spcBef>
              <a:buNone/>
            </a:pPr>
            <a:r>
              <a:rPr lang="hu-HU" dirty="0">
                <a:latin typeface="Times New Roman" panose="02020603050405020304" pitchFamily="18" charset="0"/>
                <a:cs typeface="Times New Roman" panose="02020603050405020304" pitchFamily="18" charset="0"/>
              </a:rPr>
              <a:t>Olyan gazdasági célú ipari építmények elhelyezésére szolgál, amelyek más beépítésre szánt területen nem helyezhetők el.</a:t>
            </a:r>
          </a:p>
          <a:p>
            <a:pPr marL="914400" lvl="1" indent="-457200">
              <a:lnSpc>
                <a:spcPct val="110000"/>
              </a:lnSpc>
              <a:spcBef>
                <a:spcPts val="0"/>
              </a:spcBef>
              <a:buAutoNum type="arabicPeriod"/>
            </a:pPr>
            <a:r>
              <a:rPr lang="hu-HU" sz="2800" u="sng" dirty="0">
                <a:latin typeface="Times New Roman" panose="02020603050405020304" pitchFamily="18" charset="0"/>
                <a:cs typeface="Times New Roman" panose="02020603050405020304" pitchFamily="18" charset="0"/>
              </a:rPr>
              <a:t>környezetre jelentős hatást gyakorló terület,</a:t>
            </a:r>
          </a:p>
          <a:p>
            <a:pPr marL="914400" lvl="2" indent="0">
              <a:lnSpc>
                <a:spcPct val="110000"/>
              </a:lnSpc>
              <a:spcBef>
                <a:spcPts val="0"/>
              </a:spcBef>
              <a:buNone/>
            </a:pPr>
            <a:r>
              <a:rPr lang="hu-HU" sz="2800" dirty="0">
                <a:latin typeface="Times New Roman" panose="02020603050405020304" pitchFamily="18" charset="0"/>
                <a:cs typeface="Times New Roman" panose="02020603050405020304" pitchFamily="18" charset="0"/>
              </a:rPr>
              <a:t>a különlegesen veszélyes (pl. tűz-, robbanás-, fertőzőveszélyes), bűzös vagy nagy zajjal járó gazdasági tevékenységhez szükséges építmények elhelyezésére szolgál.</a:t>
            </a:r>
          </a:p>
          <a:p>
            <a:pPr marL="457200" lvl="1" indent="0">
              <a:lnSpc>
                <a:spcPct val="110000"/>
              </a:lnSpc>
              <a:spcBef>
                <a:spcPts val="0"/>
              </a:spcBef>
              <a:buNone/>
            </a:pPr>
            <a:r>
              <a:rPr lang="hu-HU" sz="2800" dirty="0">
                <a:latin typeface="Times New Roman" panose="02020603050405020304" pitchFamily="18" charset="0"/>
                <a:cs typeface="Times New Roman" panose="02020603050405020304" pitchFamily="18" charset="0"/>
              </a:rPr>
              <a:t>2. </a:t>
            </a:r>
            <a:r>
              <a:rPr lang="hu-HU" sz="2800" u="sng" dirty="0">
                <a:latin typeface="Times New Roman" panose="02020603050405020304" pitchFamily="18" charset="0"/>
                <a:cs typeface="Times New Roman" panose="02020603050405020304" pitchFamily="18" charset="0"/>
              </a:rPr>
              <a:t>egyéb terület</a:t>
            </a:r>
            <a:r>
              <a:rPr lang="hu-HU" sz="2800" dirty="0">
                <a:latin typeface="Times New Roman" panose="02020603050405020304" pitchFamily="18" charset="0"/>
                <a:cs typeface="Times New Roman" panose="02020603050405020304" pitchFamily="18" charset="0"/>
              </a:rPr>
              <a:t>.</a:t>
            </a:r>
          </a:p>
          <a:p>
            <a:pPr marL="914400" lvl="2" indent="0">
              <a:lnSpc>
                <a:spcPct val="110000"/>
              </a:lnSpc>
              <a:spcBef>
                <a:spcPts val="0"/>
              </a:spcBef>
              <a:buNone/>
            </a:pPr>
            <a:r>
              <a:rPr lang="hu-HU" sz="2800" dirty="0">
                <a:latin typeface="Times New Roman" panose="02020603050405020304" pitchFamily="18" charset="0"/>
                <a:cs typeface="Times New Roman" panose="02020603050405020304" pitchFamily="18" charset="0"/>
              </a:rPr>
              <a:t>elsősorban az ipari, az energiaszolgáltatási és a településgazdálkodás építményei elhelyezésére szolgál.</a:t>
            </a:r>
          </a:p>
          <a:p>
            <a:pPr marL="0" indent="0">
              <a:lnSpc>
                <a:spcPct val="110000"/>
              </a:lnSpc>
              <a:spcBef>
                <a:spcPts val="0"/>
              </a:spcBef>
              <a:buNone/>
            </a:pPr>
            <a:r>
              <a:rPr lang="hu-HU" b="1" i="1" dirty="0">
                <a:solidFill>
                  <a:schemeClr val="accent5">
                    <a:lumMod val="50000"/>
                  </a:schemeClr>
                </a:solidFill>
                <a:latin typeface="Times New Roman" panose="02020603050405020304" pitchFamily="18" charset="0"/>
                <a:cs typeface="Times New Roman" panose="02020603050405020304" pitchFamily="18" charset="0"/>
              </a:rPr>
              <a:t>Általános gazdasági területen</a:t>
            </a:r>
            <a:endParaRPr lang="hu-HU" b="1" dirty="0">
              <a:solidFill>
                <a:schemeClr val="accent5">
                  <a:lumMod val="50000"/>
                </a:schemeClr>
              </a:solidFill>
              <a:latin typeface="Times New Roman" panose="02020603050405020304" pitchFamily="18" charset="0"/>
              <a:cs typeface="Times New Roman" panose="02020603050405020304" pitchFamily="18" charset="0"/>
            </a:endParaRPr>
          </a:p>
          <a:p>
            <a:pPr marL="0" indent="0">
              <a:lnSpc>
                <a:spcPct val="110000"/>
              </a:lnSpc>
              <a:spcBef>
                <a:spcPts val="0"/>
              </a:spcBef>
              <a:buNone/>
            </a:pPr>
            <a:r>
              <a:rPr lang="hu-HU" dirty="0">
                <a:latin typeface="Times New Roman" panose="02020603050405020304" pitchFamily="18" charset="0"/>
                <a:cs typeface="Times New Roman" panose="02020603050405020304" pitchFamily="18" charset="0"/>
              </a:rPr>
              <a:t>környezetre jelentős hatást nem gyakorló ipari és gazdasági tevékenységi célú, kereskedelmi, szolgáltató és raktár rendeltetésű építmények elhelyezésére szolgál.</a:t>
            </a:r>
          </a:p>
          <a:p>
            <a:endParaRPr lang="hu-HU" dirty="0"/>
          </a:p>
        </p:txBody>
      </p:sp>
    </p:spTree>
    <p:extLst>
      <p:ext uri="{BB962C8B-B14F-4D97-AF65-F5344CB8AC3E}">
        <p14:creationId xmlns:p14="http://schemas.microsoft.com/office/powerpoint/2010/main" val="4221356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3" name="Tartalom helye 2">
            <a:extLst>
              <a:ext uri="{FF2B5EF4-FFF2-40B4-BE49-F238E27FC236}">
                <a16:creationId xmlns:a16="http://schemas.microsoft.com/office/drawing/2014/main" id="{55087910-6810-4FB3-8D5F-02BB8EC6A9DD}"/>
              </a:ext>
            </a:extLst>
          </p:cNvPr>
          <p:cNvSpPr>
            <a:spLocks noGrp="1"/>
          </p:cNvSpPr>
          <p:nvPr>
            <p:ph idx="1"/>
          </p:nvPr>
        </p:nvSpPr>
        <p:spPr>
          <a:xfrm>
            <a:off x="505691" y="270163"/>
            <a:ext cx="11180618" cy="6317673"/>
          </a:xfrm>
          <a:ln w="38100">
            <a:solidFill>
              <a:schemeClr val="accent1"/>
            </a:solidFill>
          </a:ln>
        </p:spPr>
        <p:txBody>
          <a:bodyPr>
            <a:normAutofit lnSpcReduction="10000"/>
          </a:bodyPr>
          <a:lstStyle/>
          <a:p>
            <a:pPr marL="0" indent="0">
              <a:lnSpc>
                <a:spcPct val="120000"/>
              </a:lnSpc>
              <a:spcBef>
                <a:spcPts val="0"/>
              </a:spcBef>
              <a:buNone/>
            </a:pPr>
            <a:r>
              <a:rPr lang="hu-HU" b="1" i="1" dirty="0">
                <a:solidFill>
                  <a:schemeClr val="accent5">
                    <a:lumMod val="50000"/>
                  </a:schemeClr>
                </a:solidFill>
                <a:latin typeface="Times New Roman" panose="02020603050405020304" pitchFamily="18" charset="0"/>
                <a:cs typeface="Times New Roman" panose="02020603050405020304" pitchFamily="18" charset="0"/>
              </a:rPr>
              <a:t>Különleges területen</a:t>
            </a:r>
            <a:endParaRPr lang="hu-HU" b="1" dirty="0">
              <a:solidFill>
                <a:schemeClr val="accent5">
                  <a:lumMod val="50000"/>
                </a:schemeClr>
              </a:solidFill>
              <a:latin typeface="Times New Roman" panose="02020603050405020304" pitchFamily="18" charset="0"/>
              <a:cs typeface="Times New Roman" panose="02020603050405020304" pitchFamily="18" charset="0"/>
            </a:endParaRPr>
          </a:p>
          <a:p>
            <a:pPr marL="0" indent="0">
              <a:lnSpc>
                <a:spcPct val="120000"/>
              </a:lnSpc>
              <a:spcBef>
                <a:spcPts val="0"/>
              </a:spcBef>
              <a:buNone/>
            </a:pPr>
            <a:r>
              <a:rPr lang="hu-HU" dirty="0">
                <a:latin typeface="Times New Roman" panose="02020603050405020304" pitchFamily="18" charset="0"/>
                <a:cs typeface="Times New Roman" panose="02020603050405020304" pitchFamily="18" charset="0"/>
              </a:rPr>
              <a:t>az építmények rendeltetése jelentős hatást gyakorol a környezetére, vagy a környezetük megengedett külső hatásaitól is védelmet igényelnek. Pl. </a:t>
            </a:r>
          </a:p>
          <a:p>
            <a:pPr>
              <a:lnSpc>
                <a:spcPct val="120000"/>
              </a:lnSpc>
              <a:spcBef>
                <a:spcPts val="0"/>
              </a:spcBef>
            </a:pPr>
            <a:r>
              <a:rPr lang="hu-HU" dirty="0">
                <a:latin typeface="Times New Roman" panose="02020603050405020304" pitchFamily="18" charset="0"/>
                <a:cs typeface="Times New Roman" panose="02020603050405020304" pitchFamily="18" charset="0"/>
              </a:rPr>
              <a:t>a nagy bevásárlóközpont, kereskedelmi célú terület, vásár, kiállítás, kongresszus területe</a:t>
            </a:r>
          </a:p>
          <a:p>
            <a:pPr>
              <a:lnSpc>
                <a:spcPct val="120000"/>
              </a:lnSpc>
              <a:spcBef>
                <a:spcPts val="0"/>
              </a:spcBef>
            </a:pPr>
            <a:r>
              <a:rPr lang="hu-HU" dirty="0">
                <a:latin typeface="Times New Roman" panose="02020603050405020304" pitchFamily="18" charset="0"/>
                <a:cs typeface="Times New Roman" panose="02020603050405020304" pitchFamily="18" charset="0"/>
              </a:rPr>
              <a:t>a nagy kiterjedésű szállítmányozási-, raktározási és logisztikai terület,</a:t>
            </a:r>
          </a:p>
          <a:p>
            <a:pPr>
              <a:lnSpc>
                <a:spcPct val="120000"/>
              </a:lnSpc>
              <a:spcBef>
                <a:spcPts val="0"/>
              </a:spcBef>
            </a:pPr>
            <a:r>
              <a:rPr lang="hu-HU" dirty="0">
                <a:latin typeface="Times New Roman" panose="02020603050405020304" pitchFamily="18" charset="0"/>
                <a:cs typeface="Times New Roman" panose="02020603050405020304" pitchFamily="18" charset="0"/>
              </a:rPr>
              <a:t>az oktatási központok, a kutatás-fejlesztés, a megújuló energiaforrás hasznosításának területe,</a:t>
            </a:r>
          </a:p>
          <a:p>
            <a:pPr>
              <a:lnSpc>
                <a:spcPct val="120000"/>
              </a:lnSpc>
              <a:spcBef>
                <a:spcPts val="0"/>
              </a:spcBef>
            </a:pPr>
            <a:r>
              <a:rPr lang="hu-HU" dirty="0">
                <a:latin typeface="Times New Roman" panose="02020603050405020304" pitchFamily="18" charset="0"/>
                <a:cs typeface="Times New Roman" panose="02020603050405020304" pitchFamily="18" charset="0"/>
              </a:rPr>
              <a:t>az egészségügyi épület elhelyezésére szolgáló terület,</a:t>
            </a:r>
          </a:p>
          <a:p>
            <a:pPr>
              <a:lnSpc>
                <a:spcPct val="120000"/>
              </a:lnSpc>
              <a:spcBef>
                <a:spcPts val="0"/>
              </a:spcBef>
            </a:pPr>
            <a:r>
              <a:rPr lang="hu-HU" dirty="0">
                <a:latin typeface="Times New Roman" panose="02020603050405020304" pitchFamily="18" charset="0"/>
                <a:cs typeface="Times New Roman" panose="02020603050405020304" pitchFamily="18" charset="0"/>
              </a:rPr>
              <a:t>a nagykiterjedésű sportolási célú terület, az állat- és növénykert területe,</a:t>
            </a:r>
          </a:p>
          <a:p>
            <a:pPr>
              <a:lnSpc>
                <a:spcPct val="120000"/>
              </a:lnSpc>
              <a:spcBef>
                <a:spcPts val="0"/>
              </a:spcBef>
            </a:pPr>
            <a:r>
              <a:rPr lang="hu-HU" dirty="0">
                <a:latin typeface="Times New Roman" panose="02020603050405020304" pitchFamily="18" charset="0"/>
                <a:cs typeface="Times New Roman" panose="02020603050405020304" pitchFamily="18" charset="0"/>
              </a:rPr>
              <a:t>a közlekedéshez kapcsolódó épület elhelyezésére szolgáló terület, ha az nem a közlekedési területen belül kerül elhelyezésre, valamint a repülőtér területe,</a:t>
            </a:r>
          </a:p>
        </p:txBody>
      </p:sp>
    </p:spTree>
    <p:extLst>
      <p:ext uri="{BB962C8B-B14F-4D97-AF65-F5344CB8AC3E}">
        <p14:creationId xmlns:p14="http://schemas.microsoft.com/office/powerpoint/2010/main" val="24785326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3" name="Tartalom helye 2">
            <a:extLst>
              <a:ext uri="{FF2B5EF4-FFF2-40B4-BE49-F238E27FC236}">
                <a16:creationId xmlns:a16="http://schemas.microsoft.com/office/drawing/2014/main" id="{3A68D9BB-C43A-4049-AD48-AB1F555E209F}"/>
              </a:ext>
            </a:extLst>
          </p:cNvPr>
          <p:cNvSpPr>
            <a:spLocks noGrp="1"/>
          </p:cNvSpPr>
          <p:nvPr>
            <p:ph idx="1"/>
          </p:nvPr>
        </p:nvSpPr>
        <p:spPr>
          <a:xfrm>
            <a:off x="1364672" y="803563"/>
            <a:ext cx="9462655" cy="5250873"/>
          </a:xfrm>
          <a:ln w="38100">
            <a:solidFill>
              <a:schemeClr val="accent1"/>
            </a:solidFill>
          </a:ln>
        </p:spPr>
        <p:txBody>
          <a:bodyPr>
            <a:noAutofit/>
          </a:bodyPr>
          <a:lstStyle/>
          <a:p>
            <a:pPr marL="0" indent="0">
              <a:lnSpc>
                <a:spcPct val="100000"/>
              </a:lnSpc>
              <a:spcBef>
                <a:spcPts val="0"/>
              </a:spcBef>
              <a:buNone/>
            </a:pPr>
            <a:r>
              <a:rPr lang="hu-HU" b="1" i="1" dirty="0">
                <a:solidFill>
                  <a:schemeClr val="accent5">
                    <a:lumMod val="50000"/>
                  </a:schemeClr>
                </a:solidFill>
                <a:latin typeface="Times New Roman" panose="02020603050405020304" pitchFamily="18" charset="0"/>
                <a:cs typeface="Times New Roman" panose="02020603050405020304" pitchFamily="18" charset="0"/>
              </a:rPr>
              <a:t>Közlekedési és közműterületen</a:t>
            </a:r>
            <a:endParaRPr lang="hu-HU" b="1" dirty="0">
              <a:solidFill>
                <a:schemeClr val="accent5">
                  <a:lumMod val="50000"/>
                </a:schemeClr>
              </a:solidFill>
              <a:latin typeface="Times New Roman" panose="02020603050405020304" pitchFamily="18" charset="0"/>
              <a:cs typeface="Times New Roman" panose="02020603050405020304" pitchFamily="18" charset="0"/>
            </a:endParaRPr>
          </a:p>
          <a:p>
            <a:pPr lvl="1">
              <a:lnSpc>
                <a:spcPct val="100000"/>
              </a:lnSpc>
              <a:spcBef>
                <a:spcPts val="0"/>
              </a:spcBef>
            </a:pPr>
            <a:r>
              <a:rPr lang="hu-HU" sz="2800" dirty="0">
                <a:latin typeface="Times New Roman" panose="02020603050405020304" pitchFamily="18" charset="0"/>
                <a:cs typeface="Times New Roman" panose="02020603050405020304" pitchFamily="18" charset="0"/>
              </a:rPr>
              <a:t>az országos és a helyi közút, </a:t>
            </a:r>
          </a:p>
          <a:p>
            <a:pPr lvl="1">
              <a:lnSpc>
                <a:spcPct val="100000"/>
              </a:lnSpc>
              <a:spcBef>
                <a:spcPts val="0"/>
              </a:spcBef>
            </a:pPr>
            <a:r>
              <a:rPr lang="hu-HU" sz="2800" dirty="0">
                <a:latin typeface="Times New Roman" panose="02020603050405020304" pitchFamily="18" charset="0"/>
                <a:cs typeface="Times New Roman" panose="02020603050405020304" pitchFamily="18" charset="0"/>
              </a:rPr>
              <a:t>a kerékpárút, </a:t>
            </a:r>
          </a:p>
          <a:p>
            <a:pPr lvl="1">
              <a:lnSpc>
                <a:spcPct val="100000"/>
              </a:lnSpc>
              <a:spcBef>
                <a:spcPts val="0"/>
              </a:spcBef>
            </a:pPr>
            <a:r>
              <a:rPr lang="hu-HU" sz="2800" dirty="0">
                <a:latin typeface="Times New Roman" panose="02020603050405020304" pitchFamily="18" charset="0"/>
                <a:cs typeface="Times New Roman" panose="02020603050405020304" pitchFamily="18" charset="0"/>
              </a:rPr>
              <a:t>a gépjármű várakozóhely (parkoló), </a:t>
            </a:r>
          </a:p>
          <a:p>
            <a:pPr lvl="1">
              <a:lnSpc>
                <a:spcPct val="100000"/>
              </a:lnSpc>
              <a:spcBef>
                <a:spcPts val="0"/>
              </a:spcBef>
            </a:pPr>
            <a:r>
              <a:rPr lang="hu-HU" sz="2800" dirty="0">
                <a:latin typeface="Times New Roman" panose="02020603050405020304" pitchFamily="18" charset="0"/>
                <a:cs typeface="Times New Roman" panose="02020603050405020304" pitchFamily="18" charset="0"/>
              </a:rPr>
              <a:t>a járda és gyalogút (sétány), </a:t>
            </a:r>
          </a:p>
          <a:p>
            <a:pPr lvl="1">
              <a:lnSpc>
                <a:spcPct val="100000"/>
              </a:lnSpc>
              <a:spcBef>
                <a:spcPts val="0"/>
              </a:spcBef>
            </a:pPr>
            <a:r>
              <a:rPr lang="hu-HU" sz="2800" dirty="0">
                <a:latin typeface="Times New Roman" panose="02020603050405020304" pitchFamily="18" charset="0"/>
                <a:cs typeface="Times New Roman" panose="02020603050405020304" pitchFamily="18" charset="0"/>
              </a:rPr>
              <a:t>köztér, </a:t>
            </a:r>
          </a:p>
          <a:p>
            <a:pPr lvl="1">
              <a:lnSpc>
                <a:spcPct val="100000"/>
              </a:lnSpc>
              <a:spcBef>
                <a:spcPts val="0"/>
              </a:spcBef>
            </a:pPr>
            <a:r>
              <a:rPr lang="hu-HU" sz="2800" dirty="0">
                <a:latin typeface="Times New Roman" panose="02020603050405020304" pitchFamily="18" charset="0"/>
                <a:cs typeface="Times New Roman" panose="02020603050405020304" pitchFamily="18" charset="0"/>
              </a:rPr>
              <a:t>mindezek csomópontja, </a:t>
            </a:r>
          </a:p>
          <a:p>
            <a:pPr lvl="1">
              <a:lnSpc>
                <a:spcPct val="100000"/>
              </a:lnSpc>
              <a:spcBef>
                <a:spcPts val="0"/>
              </a:spcBef>
            </a:pPr>
            <a:r>
              <a:rPr lang="hu-HU" sz="2800" dirty="0">
                <a:latin typeface="Times New Roman" panose="02020603050405020304" pitchFamily="18" charset="0"/>
                <a:cs typeface="Times New Roman" panose="02020603050405020304" pitchFamily="18" charset="0"/>
              </a:rPr>
              <a:t>vízelvezetési rendszere és </a:t>
            </a:r>
          </a:p>
          <a:p>
            <a:pPr lvl="1">
              <a:lnSpc>
                <a:spcPct val="100000"/>
              </a:lnSpc>
              <a:spcBef>
                <a:spcPts val="0"/>
              </a:spcBef>
            </a:pPr>
            <a:r>
              <a:rPr lang="hu-HU" sz="2800" dirty="0">
                <a:latin typeface="Times New Roman" panose="02020603050405020304" pitchFamily="18" charset="0"/>
                <a:cs typeface="Times New Roman" panose="02020603050405020304" pitchFamily="18" charset="0"/>
              </a:rPr>
              <a:t>környezetvédelmi építményei, </a:t>
            </a:r>
          </a:p>
          <a:p>
            <a:pPr lvl="1">
              <a:lnSpc>
                <a:spcPct val="100000"/>
              </a:lnSpc>
              <a:spcBef>
                <a:spcPts val="0"/>
              </a:spcBef>
            </a:pPr>
            <a:r>
              <a:rPr lang="hu-HU" sz="2800" dirty="0">
                <a:latin typeface="Times New Roman" panose="02020603050405020304" pitchFamily="18" charset="0"/>
                <a:cs typeface="Times New Roman" panose="02020603050405020304" pitchFamily="18" charset="0"/>
              </a:rPr>
              <a:t>a közúti, a kötöttpályás, a vízi és a légi közlekedés, továbbá </a:t>
            </a:r>
          </a:p>
          <a:p>
            <a:pPr lvl="1">
              <a:lnSpc>
                <a:spcPct val="100000"/>
              </a:lnSpc>
              <a:spcBef>
                <a:spcPts val="0"/>
              </a:spcBef>
            </a:pPr>
            <a:r>
              <a:rPr lang="hu-HU" sz="2800" dirty="0">
                <a:latin typeface="Times New Roman" panose="02020603050405020304" pitchFamily="18" charset="0"/>
                <a:cs typeface="Times New Roman" panose="02020603050405020304" pitchFamily="18" charset="0"/>
              </a:rPr>
              <a:t>a közmű és </a:t>
            </a:r>
          </a:p>
          <a:p>
            <a:pPr lvl="1">
              <a:lnSpc>
                <a:spcPct val="100000"/>
              </a:lnSpc>
              <a:spcBef>
                <a:spcPts val="0"/>
              </a:spcBef>
            </a:pPr>
            <a:r>
              <a:rPr lang="hu-HU" sz="2800" dirty="0">
                <a:latin typeface="Times New Roman" panose="02020603050405020304" pitchFamily="18" charset="0"/>
                <a:cs typeface="Times New Roman" panose="02020603050405020304" pitchFamily="18" charset="0"/>
              </a:rPr>
              <a:t>a hírközlés építményei elhelyezésére szolgál.</a:t>
            </a:r>
          </a:p>
        </p:txBody>
      </p:sp>
    </p:spTree>
    <p:extLst>
      <p:ext uri="{BB962C8B-B14F-4D97-AF65-F5344CB8AC3E}">
        <p14:creationId xmlns:p14="http://schemas.microsoft.com/office/powerpoint/2010/main" val="693900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3" name="Tartalom helye 2">
            <a:extLst>
              <a:ext uri="{FF2B5EF4-FFF2-40B4-BE49-F238E27FC236}">
                <a16:creationId xmlns:a16="http://schemas.microsoft.com/office/drawing/2014/main" id="{4FF7CB71-2D0F-478C-92C7-EF2F0C57DAA0}"/>
              </a:ext>
            </a:extLst>
          </p:cNvPr>
          <p:cNvSpPr>
            <a:spLocks noGrp="1"/>
          </p:cNvSpPr>
          <p:nvPr>
            <p:ph idx="1"/>
          </p:nvPr>
        </p:nvSpPr>
        <p:spPr>
          <a:xfrm>
            <a:off x="1007918" y="406399"/>
            <a:ext cx="10176164" cy="5863771"/>
          </a:xfrm>
          <a:ln w="38100">
            <a:solidFill>
              <a:schemeClr val="accent1"/>
            </a:solidFill>
          </a:ln>
        </p:spPr>
        <p:txBody>
          <a:bodyPr>
            <a:noAutofit/>
          </a:bodyPr>
          <a:lstStyle/>
          <a:p>
            <a:pPr marL="0" indent="0">
              <a:lnSpc>
                <a:spcPct val="100000"/>
              </a:lnSpc>
              <a:spcBef>
                <a:spcPts val="0"/>
              </a:spcBef>
              <a:buNone/>
            </a:pPr>
            <a:r>
              <a:rPr lang="hu-HU" dirty="0">
                <a:latin typeface="Times New Roman" panose="02020603050405020304" pitchFamily="18" charset="0"/>
                <a:cs typeface="Times New Roman" panose="02020603050405020304" pitchFamily="18" charset="0"/>
              </a:rPr>
              <a:t>A közút, a vasút elhelyezése céljára legalább a következő szélességű építési területet kell biztosítani a vonalvezetési jellemzők figyelembe vételével:</a:t>
            </a:r>
          </a:p>
          <a:p>
            <a:pPr marL="0" indent="0">
              <a:lnSpc>
                <a:spcPct val="100000"/>
              </a:lnSpc>
              <a:spcBef>
                <a:spcPts val="0"/>
              </a:spcBef>
              <a:buNone/>
            </a:pPr>
            <a:endParaRPr lang="hu-HU" dirty="0">
              <a:latin typeface="Times New Roman" panose="02020603050405020304" pitchFamily="18" charset="0"/>
              <a:cs typeface="Times New Roman" panose="02020603050405020304" pitchFamily="18" charset="0"/>
            </a:endParaRPr>
          </a:p>
          <a:p>
            <a:pPr>
              <a:lnSpc>
                <a:spcPct val="100000"/>
              </a:lnSpc>
              <a:spcBef>
                <a:spcPts val="0"/>
              </a:spcBef>
            </a:pPr>
            <a:r>
              <a:rPr lang="hu-HU" dirty="0">
                <a:latin typeface="Times New Roman" panose="02020603050405020304" pitchFamily="18" charset="0"/>
                <a:cs typeface="Times New Roman" panose="02020603050405020304" pitchFamily="18" charset="0"/>
              </a:rPr>
              <a:t>gyorsforgalmi út (autópálya, autóút) esetén 60 m,</a:t>
            </a:r>
          </a:p>
          <a:p>
            <a:pPr>
              <a:lnSpc>
                <a:spcPct val="100000"/>
              </a:lnSpc>
              <a:spcBef>
                <a:spcPts val="0"/>
              </a:spcBef>
            </a:pPr>
            <a:r>
              <a:rPr lang="hu-HU" dirty="0">
                <a:latin typeface="Times New Roman" panose="02020603050405020304" pitchFamily="18" charset="0"/>
                <a:cs typeface="Times New Roman" panose="02020603050405020304" pitchFamily="18" charset="0"/>
              </a:rPr>
              <a:t>főút esetén 40 m,</a:t>
            </a:r>
          </a:p>
          <a:p>
            <a:pPr>
              <a:lnSpc>
                <a:spcPct val="100000"/>
              </a:lnSpc>
              <a:spcBef>
                <a:spcPts val="0"/>
              </a:spcBef>
            </a:pPr>
            <a:r>
              <a:rPr lang="hu-HU" dirty="0">
                <a:latin typeface="Times New Roman" panose="02020603050405020304" pitchFamily="18" charset="0"/>
                <a:cs typeface="Times New Roman" panose="02020603050405020304" pitchFamily="18" charset="0"/>
              </a:rPr>
              <a:t>országos mellékút esetén 30 m,</a:t>
            </a:r>
          </a:p>
          <a:p>
            <a:pPr>
              <a:lnSpc>
                <a:spcPct val="100000"/>
              </a:lnSpc>
              <a:spcBef>
                <a:spcPts val="0"/>
              </a:spcBef>
            </a:pPr>
            <a:r>
              <a:rPr lang="hu-HU" dirty="0">
                <a:latin typeface="Times New Roman" panose="02020603050405020304" pitchFamily="18" charset="0"/>
                <a:cs typeface="Times New Roman" panose="02020603050405020304" pitchFamily="18" charset="0"/>
              </a:rPr>
              <a:t>helyi gyűjtőút esetén 22 m,</a:t>
            </a:r>
          </a:p>
          <a:p>
            <a:pPr>
              <a:lnSpc>
                <a:spcPct val="100000"/>
              </a:lnSpc>
              <a:spcBef>
                <a:spcPts val="0"/>
              </a:spcBef>
            </a:pPr>
            <a:r>
              <a:rPr lang="hu-HU" dirty="0">
                <a:latin typeface="Times New Roman" panose="02020603050405020304" pitchFamily="18" charset="0"/>
                <a:cs typeface="Times New Roman" panose="02020603050405020304" pitchFamily="18" charset="0"/>
              </a:rPr>
              <a:t>kiszolgáló út esetén 12 m,</a:t>
            </a:r>
          </a:p>
          <a:p>
            <a:pPr>
              <a:lnSpc>
                <a:spcPct val="100000"/>
              </a:lnSpc>
              <a:spcBef>
                <a:spcPts val="0"/>
              </a:spcBef>
            </a:pPr>
            <a:r>
              <a:rPr lang="hu-HU" dirty="0">
                <a:latin typeface="Times New Roman" panose="02020603050405020304" pitchFamily="18" charset="0"/>
                <a:cs typeface="Times New Roman" panose="02020603050405020304" pitchFamily="18" charset="0"/>
              </a:rPr>
              <a:t>kerékpárút esetén 3 m,</a:t>
            </a:r>
          </a:p>
          <a:p>
            <a:pPr>
              <a:lnSpc>
                <a:spcPct val="100000"/>
              </a:lnSpc>
              <a:spcBef>
                <a:spcPts val="0"/>
              </a:spcBef>
            </a:pPr>
            <a:r>
              <a:rPr lang="hu-HU" dirty="0">
                <a:latin typeface="Times New Roman" panose="02020603050405020304" pitchFamily="18" charset="0"/>
                <a:cs typeface="Times New Roman" panose="02020603050405020304" pitchFamily="18" charset="0"/>
              </a:rPr>
              <a:t>gyalogút esetén 3 m,</a:t>
            </a:r>
          </a:p>
          <a:p>
            <a:pPr>
              <a:lnSpc>
                <a:spcPct val="100000"/>
              </a:lnSpc>
              <a:spcBef>
                <a:spcPts val="0"/>
              </a:spcBef>
            </a:pPr>
            <a:r>
              <a:rPr lang="hu-HU" dirty="0">
                <a:latin typeface="Times New Roman" panose="02020603050405020304" pitchFamily="18" charset="0"/>
                <a:cs typeface="Times New Roman" panose="02020603050405020304" pitchFamily="18" charset="0"/>
              </a:rPr>
              <a:t>kétvágányú vasút esetén 20 m,</a:t>
            </a:r>
          </a:p>
          <a:p>
            <a:pPr>
              <a:lnSpc>
                <a:spcPct val="100000"/>
              </a:lnSpc>
              <a:spcBef>
                <a:spcPts val="0"/>
              </a:spcBef>
            </a:pPr>
            <a:r>
              <a:rPr lang="hu-HU" dirty="0">
                <a:latin typeface="Times New Roman" panose="02020603050405020304" pitchFamily="18" charset="0"/>
                <a:cs typeface="Times New Roman" panose="02020603050405020304" pitchFamily="18" charset="0"/>
              </a:rPr>
              <a:t>egyvágányú vasút esetén 10 m.</a:t>
            </a:r>
          </a:p>
        </p:txBody>
      </p:sp>
    </p:spTree>
    <p:extLst>
      <p:ext uri="{BB962C8B-B14F-4D97-AF65-F5344CB8AC3E}">
        <p14:creationId xmlns:p14="http://schemas.microsoft.com/office/powerpoint/2010/main" val="39782420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3" name="Tartalom helye 2">
            <a:extLst>
              <a:ext uri="{FF2B5EF4-FFF2-40B4-BE49-F238E27FC236}">
                <a16:creationId xmlns:a16="http://schemas.microsoft.com/office/drawing/2014/main" id="{4D4A0918-3364-4BE2-81B9-67EA600A3876}"/>
              </a:ext>
            </a:extLst>
          </p:cNvPr>
          <p:cNvSpPr>
            <a:spLocks noGrp="1"/>
          </p:cNvSpPr>
          <p:nvPr>
            <p:ph idx="1"/>
          </p:nvPr>
        </p:nvSpPr>
        <p:spPr>
          <a:xfrm>
            <a:off x="362857" y="217714"/>
            <a:ext cx="11553372" cy="6487886"/>
          </a:xfrm>
          <a:ln w="38100">
            <a:solidFill>
              <a:schemeClr val="accent1"/>
            </a:solidFill>
          </a:ln>
        </p:spPr>
        <p:txBody>
          <a:bodyPr>
            <a:normAutofit fontScale="92500"/>
          </a:bodyPr>
          <a:lstStyle/>
          <a:p>
            <a:pPr marL="0" indent="0">
              <a:lnSpc>
                <a:spcPct val="100000"/>
              </a:lnSpc>
              <a:spcBef>
                <a:spcPts val="0"/>
              </a:spcBef>
              <a:buNone/>
            </a:pPr>
            <a:r>
              <a:rPr lang="hu-HU" b="1" i="1" dirty="0">
                <a:solidFill>
                  <a:schemeClr val="accent5">
                    <a:lumMod val="50000"/>
                  </a:schemeClr>
                </a:solidFill>
                <a:latin typeface="Times New Roman" panose="02020603050405020304" pitchFamily="18" charset="0"/>
                <a:cs typeface="Times New Roman" panose="02020603050405020304" pitchFamily="18" charset="0"/>
              </a:rPr>
              <a:t>Vízgazdálkodási területen</a:t>
            </a:r>
            <a:endParaRPr lang="hu-HU" b="1" dirty="0">
              <a:solidFill>
                <a:schemeClr val="accent5">
                  <a:lumMod val="50000"/>
                </a:schemeClr>
              </a:solidFill>
              <a:latin typeface="Times New Roman" panose="02020603050405020304" pitchFamily="18" charset="0"/>
              <a:cs typeface="Times New Roman" panose="02020603050405020304" pitchFamily="18" charset="0"/>
            </a:endParaRPr>
          </a:p>
          <a:p>
            <a:pPr lvl="1">
              <a:lnSpc>
                <a:spcPct val="100000"/>
              </a:lnSpc>
              <a:spcBef>
                <a:spcPts val="0"/>
              </a:spcBef>
            </a:pPr>
            <a:r>
              <a:rPr lang="hu-HU" sz="2800" dirty="0">
                <a:latin typeface="Times New Roman" panose="02020603050405020304" pitchFamily="18" charset="0"/>
                <a:cs typeface="Times New Roman" panose="02020603050405020304" pitchFamily="18" charset="0"/>
              </a:rPr>
              <a:t>a folyóvizek medre és parti sávja,</a:t>
            </a:r>
          </a:p>
          <a:p>
            <a:pPr lvl="1">
              <a:lnSpc>
                <a:spcPct val="100000"/>
              </a:lnSpc>
              <a:spcBef>
                <a:spcPts val="0"/>
              </a:spcBef>
            </a:pPr>
            <a:r>
              <a:rPr lang="hu-HU" sz="2800" dirty="0">
                <a:latin typeface="Times New Roman" panose="02020603050405020304" pitchFamily="18" charset="0"/>
                <a:cs typeface="Times New Roman" panose="02020603050405020304" pitchFamily="18" charset="0"/>
              </a:rPr>
              <a:t>az állóvizek medre és parti sávja,</a:t>
            </a:r>
          </a:p>
          <a:p>
            <a:pPr lvl="1">
              <a:lnSpc>
                <a:spcPct val="100000"/>
              </a:lnSpc>
              <a:spcBef>
                <a:spcPts val="0"/>
              </a:spcBef>
            </a:pPr>
            <a:r>
              <a:rPr lang="hu-HU" sz="2800" dirty="0">
                <a:latin typeface="Times New Roman" panose="02020603050405020304" pitchFamily="18" charset="0"/>
                <a:cs typeface="Times New Roman" panose="02020603050405020304" pitchFamily="18" charset="0"/>
              </a:rPr>
              <a:t>a folyóvizekben keletkezett, nyilvántartásba még nem vett szigetek,</a:t>
            </a:r>
          </a:p>
          <a:p>
            <a:pPr lvl="1">
              <a:lnSpc>
                <a:spcPct val="100000"/>
              </a:lnSpc>
              <a:spcBef>
                <a:spcPts val="0"/>
              </a:spcBef>
            </a:pPr>
            <a:r>
              <a:rPr lang="hu-HU" sz="2800" dirty="0">
                <a:latin typeface="Times New Roman" panose="02020603050405020304" pitchFamily="18" charset="0"/>
                <a:cs typeface="Times New Roman" panose="02020603050405020304" pitchFamily="18" charset="0"/>
              </a:rPr>
              <a:t>a közcélú nyílt csatornák medre és parti sávja,</a:t>
            </a:r>
          </a:p>
          <a:p>
            <a:pPr lvl="1">
              <a:lnSpc>
                <a:spcPct val="100000"/>
              </a:lnSpc>
              <a:spcBef>
                <a:spcPts val="0"/>
              </a:spcBef>
            </a:pPr>
            <a:r>
              <a:rPr lang="hu-HU" sz="2800" dirty="0">
                <a:latin typeface="Times New Roman" panose="02020603050405020304" pitchFamily="18" charset="0"/>
                <a:cs typeface="Times New Roman" panose="02020603050405020304" pitchFamily="18" charset="0"/>
              </a:rPr>
              <a:t>a vízbázis területek,</a:t>
            </a:r>
          </a:p>
          <a:p>
            <a:pPr lvl="1">
              <a:lnSpc>
                <a:spcPct val="100000"/>
              </a:lnSpc>
              <a:spcBef>
                <a:spcPts val="0"/>
              </a:spcBef>
            </a:pPr>
            <a:r>
              <a:rPr lang="hu-HU" sz="2800" dirty="0">
                <a:latin typeface="Times New Roman" panose="02020603050405020304" pitchFamily="18" charset="0"/>
                <a:cs typeface="Times New Roman" panose="02020603050405020304" pitchFamily="18" charset="0"/>
              </a:rPr>
              <a:t>a hullámterek,</a:t>
            </a:r>
          </a:p>
          <a:p>
            <a:pPr marL="0" indent="0">
              <a:lnSpc>
                <a:spcPct val="100000"/>
              </a:lnSpc>
              <a:spcBef>
                <a:spcPts val="0"/>
              </a:spcBef>
              <a:buNone/>
            </a:pPr>
            <a:r>
              <a:rPr lang="hu-HU" b="1" i="1" dirty="0">
                <a:solidFill>
                  <a:schemeClr val="accent5">
                    <a:lumMod val="50000"/>
                  </a:schemeClr>
                </a:solidFill>
                <a:latin typeface="Times New Roman" panose="02020603050405020304" pitchFamily="18" charset="0"/>
                <a:cs typeface="Times New Roman" panose="02020603050405020304" pitchFamily="18" charset="0"/>
              </a:rPr>
              <a:t>Az erdők övezetben </a:t>
            </a:r>
          </a:p>
          <a:p>
            <a:pPr marL="0" indent="0">
              <a:lnSpc>
                <a:spcPct val="100000"/>
              </a:lnSpc>
              <a:spcBef>
                <a:spcPts val="0"/>
              </a:spcBef>
              <a:buNone/>
            </a:pPr>
            <a:r>
              <a:rPr lang="hu-HU" dirty="0">
                <a:latin typeface="Times New Roman" panose="02020603050405020304" pitchFamily="18" charset="0"/>
                <a:cs typeface="Times New Roman" panose="02020603050405020304" pitchFamily="18" charset="0"/>
              </a:rPr>
              <a:t>– a magasfeszültségű hálózat kivételével – föld feletti villamosenergia- és elektronikus hírközlési nyomvonalas hálózat kiépítése csak akkor lehetséges, ha az nem igényel fakivágást, ellenkező esetben föld alatti telepítéssel lehet építeni.</a:t>
            </a:r>
          </a:p>
          <a:p>
            <a:pPr marL="0" indent="0">
              <a:lnSpc>
                <a:spcPct val="100000"/>
              </a:lnSpc>
              <a:spcBef>
                <a:spcPts val="0"/>
              </a:spcBef>
              <a:buNone/>
            </a:pPr>
            <a:endParaRPr lang="hu-HU" dirty="0">
              <a:latin typeface="Times New Roman" panose="02020603050405020304" pitchFamily="18" charset="0"/>
              <a:cs typeface="Times New Roman" panose="02020603050405020304" pitchFamily="18" charset="0"/>
            </a:endParaRPr>
          </a:p>
          <a:p>
            <a:pPr marL="0" indent="0">
              <a:lnSpc>
                <a:spcPct val="100000"/>
              </a:lnSpc>
              <a:spcBef>
                <a:spcPts val="0"/>
              </a:spcBef>
              <a:buNone/>
            </a:pPr>
            <a:r>
              <a:rPr lang="hu-HU" sz="3000" b="1" i="1" dirty="0">
                <a:solidFill>
                  <a:schemeClr val="accent5">
                    <a:lumMod val="50000"/>
                  </a:schemeClr>
                </a:solidFill>
                <a:latin typeface="Times New Roman" panose="02020603050405020304" pitchFamily="18" charset="0"/>
                <a:cs typeface="Times New Roman" panose="02020603050405020304" pitchFamily="18" charset="0"/>
              </a:rPr>
              <a:t>Valamennyi építési övezetben</a:t>
            </a:r>
            <a:r>
              <a:rPr lang="hu-HU" sz="3000" b="1" dirty="0">
                <a:latin typeface="Times New Roman" panose="02020603050405020304" pitchFamily="18" charset="0"/>
                <a:cs typeface="Times New Roman" panose="02020603050405020304" pitchFamily="18" charset="0"/>
              </a:rPr>
              <a:t>, illetve </a:t>
            </a:r>
            <a:r>
              <a:rPr lang="hu-HU" sz="3000" b="1" i="1" dirty="0">
                <a:solidFill>
                  <a:schemeClr val="accent5">
                    <a:lumMod val="50000"/>
                  </a:schemeClr>
                </a:solidFill>
                <a:latin typeface="Times New Roman" panose="02020603050405020304" pitchFamily="18" charset="0"/>
                <a:cs typeface="Times New Roman" panose="02020603050405020304" pitchFamily="18" charset="0"/>
              </a:rPr>
              <a:t>övezetben</a:t>
            </a:r>
            <a:r>
              <a:rPr lang="hu-HU" sz="3000" b="1" dirty="0">
                <a:latin typeface="Times New Roman" panose="02020603050405020304" pitchFamily="18" charset="0"/>
                <a:cs typeface="Times New Roman" panose="02020603050405020304" pitchFamily="18" charset="0"/>
              </a:rPr>
              <a:t> elhelyezhetők:</a:t>
            </a:r>
          </a:p>
          <a:p>
            <a:pPr>
              <a:lnSpc>
                <a:spcPct val="100000"/>
              </a:lnSpc>
              <a:spcBef>
                <a:spcPts val="0"/>
              </a:spcBef>
            </a:pPr>
            <a:r>
              <a:rPr lang="hu-HU" sz="3000" b="1" dirty="0">
                <a:latin typeface="Times New Roman" panose="02020603050405020304" pitchFamily="18" charset="0"/>
                <a:cs typeface="Times New Roman" panose="02020603050405020304" pitchFamily="18" charset="0"/>
              </a:rPr>
              <a:t>a nyomvonal jellegű építmények és műtárgyaik,</a:t>
            </a:r>
          </a:p>
          <a:p>
            <a:pPr>
              <a:lnSpc>
                <a:spcPct val="100000"/>
              </a:lnSpc>
              <a:spcBef>
                <a:spcPts val="0"/>
              </a:spcBef>
            </a:pPr>
            <a:r>
              <a:rPr lang="hu-HU" sz="3000" b="1" dirty="0">
                <a:latin typeface="Times New Roman" panose="02020603050405020304" pitchFamily="18" charset="0"/>
                <a:cs typeface="Times New Roman" panose="02020603050405020304" pitchFamily="18" charset="0"/>
              </a:rPr>
              <a:t>a megújuló energiaforrás műtárgya – kivéve szélerőmű, szélerőmű park-</a:t>
            </a:r>
            <a:endParaRPr lang="hu-HU" sz="3000" b="1" dirty="0"/>
          </a:p>
        </p:txBody>
      </p:sp>
    </p:spTree>
    <p:extLst>
      <p:ext uri="{BB962C8B-B14F-4D97-AF65-F5344CB8AC3E}">
        <p14:creationId xmlns:p14="http://schemas.microsoft.com/office/powerpoint/2010/main" val="9967886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A9FF9ED-A259-49B9-B189-A0B47574C087}"/>
              </a:ext>
            </a:extLst>
          </p:cNvPr>
          <p:cNvSpPr>
            <a:spLocks noGrp="1"/>
          </p:cNvSpPr>
          <p:nvPr>
            <p:ph type="ctrTitle"/>
          </p:nvPr>
        </p:nvSpPr>
        <p:spPr>
          <a:xfrm>
            <a:off x="6484" y="2"/>
            <a:ext cx="7419551" cy="595744"/>
          </a:xfrm>
        </p:spPr>
        <p:txBody>
          <a:bodyPr>
            <a:normAutofit/>
          </a:bodyPr>
          <a:lstStyle/>
          <a:p>
            <a:pPr algn="l"/>
            <a:r>
              <a:rPr lang="hu-HU" sz="3600" b="1" dirty="0">
                <a:solidFill>
                  <a:schemeClr val="accent5">
                    <a:lumMod val="50000"/>
                  </a:schemeClr>
                </a:solidFill>
                <a:latin typeface="Times New Roman" panose="02020603050405020304" pitchFamily="18" charset="0"/>
                <a:cs typeface="Times New Roman" panose="02020603050405020304" pitchFamily="18" charset="0"/>
              </a:rPr>
              <a:t>Az építmények rendszere</a:t>
            </a:r>
          </a:p>
        </p:txBody>
      </p:sp>
      <p:sp>
        <p:nvSpPr>
          <p:cNvPr id="3" name="Alcím 2">
            <a:extLst>
              <a:ext uri="{FF2B5EF4-FFF2-40B4-BE49-F238E27FC236}">
                <a16:creationId xmlns:a16="http://schemas.microsoft.com/office/drawing/2014/main" id="{F1AB7852-5EA5-481D-9545-8190C1F211BD}"/>
              </a:ext>
            </a:extLst>
          </p:cNvPr>
          <p:cNvSpPr>
            <a:spLocks noGrp="1"/>
          </p:cNvSpPr>
          <p:nvPr>
            <p:ph type="subTitle" idx="1"/>
          </p:nvPr>
        </p:nvSpPr>
        <p:spPr>
          <a:xfrm>
            <a:off x="0" y="676801"/>
            <a:ext cx="12192000" cy="6181199"/>
          </a:xfrm>
        </p:spPr>
        <p:txBody>
          <a:bodyPr>
            <a:normAutofit/>
          </a:bodyPr>
          <a:lstStyle/>
          <a:p>
            <a:pPr algn="just">
              <a:lnSpc>
                <a:spcPct val="107000"/>
              </a:lnSpc>
              <a:spcAft>
                <a:spcPts val="100"/>
              </a:spcAft>
            </a:pPr>
            <a:endParaRPr lang="hu-HU" i="1" dirty="0">
              <a:latin typeface="Times"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100"/>
              </a:spcAft>
            </a:pPr>
            <a:endParaRPr lang="hu-HU" i="1" dirty="0">
              <a:latin typeface="Times"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100"/>
              </a:spcAft>
            </a:pPr>
            <a:endParaRPr lang="hu-HU" i="1" dirty="0">
              <a:latin typeface="Times"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100"/>
              </a:spcAft>
            </a:pPr>
            <a:endParaRPr lang="hu-HU" i="1" dirty="0">
              <a:latin typeface="Times"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100"/>
              </a:spcAft>
            </a:pPr>
            <a:endParaRPr lang="hu-HU" i="1" dirty="0">
              <a:latin typeface="Times"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100"/>
              </a:spcAft>
            </a:pPr>
            <a:endParaRPr lang="hu-HU" i="1" dirty="0">
              <a:latin typeface="Times"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100"/>
              </a:spcAft>
            </a:pPr>
            <a:endParaRPr lang="hu-HU" i="1" dirty="0">
              <a:latin typeface="Times"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100"/>
              </a:spcAft>
            </a:pPr>
            <a:endParaRPr lang="hu-HU" i="1" dirty="0">
              <a:latin typeface="Times" panose="02020603050405020304" pitchFamily="18" charset="0"/>
              <a:ea typeface="Times New Roman" panose="02020603050405020304" pitchFamily="18" charset="0"/>
              <a:cs typeface="Times New Roman" panose="02020603050405020304" pitchFamily="18" charset="0"/>
            </a:endParaRPr>
          </a:p>
          <a:p>
            <a:endParaRPr lang="hu-HU" dirty="0"/>
          </a:p>
        </p:txBody>
      </p:sp>
      <p:sp>
        <p:nvSpPr>
          <p:cNvPr id="4" name="Szövegdoboz 3">
            <a:extLst>
              <a:ext uri="{FF2B5EF4-FFF2-40B4-BE49-F238E27FC236}">
                <a16:creationId xmlns:a16="http://schemas.microsoft.com/office/drawing/2014/main" id="{6785CA41-820C-48EA-94AA-B847CDADA005}"/>
              </a:ext>
            </a:extLst>
          </p:cNvPr>
          <p:cNvSpPr txBox="1"/>
          <p:nvPr/>
        </p:nvSpPr>
        <p:spPr>
          <a:xfrm>
            <a:off x="235527" y="845398"/>
            <a:ext cx="11720946" cy="2308324"/>
          </a:xfrm>
          <a:prstGeom prst="rect">
            <a:avLst/>
          </a:prstGeom>
          <a:noFill/>
          <a:ln w="38100">
            <a:solidFill>
              <a:schemeClr val="accent5">
                <a:lumMod val="75000"/>
              </a:schemeClr>
            </a:solidFill>
          </a:ln>
        </p:spPr>
        <p:txBody>
          <a:bodyPr wrap="square" rtlCol="0">
            <a:spAutoFit/>
          </a:bodyPr>
          <a:lstStyle/>
          <a:p>
            <a:pPr algn="ctr"/>
            <a:r>
              <a:rPr lang="hu-HU" sz="2400" b="1" i="1" dirty="0">
                <a:solidFill>
                  <a:schemeClr val="accent5">
                    <a:lumMod val="50000"/>
                  </a:schemeClr>
                </a:solidFill>
                <a:latin typeface="Times" panose="02020603050405020304" pitchFamily="18" charset="0"/>
                <a:ea typeface="Times New Roman" panose="02020603050405020304" pitchFamily="18" charset="0"/>
                <a:cs typeface="Times New Roman" panose="02020603050405020304" pitchFamily="18" charset="0"/>
              </a:rPr>
              <a:t>Építmény</a:t>
            </a:r>
          </a:p>
          <a:p>
            <a:pPr algn="just"/>
            <a:r>
              <a:rPr lang="hu-HU" sz="2400" dirty="0">
                <a:latin typeface="Times" panose="02020603050405020304" pitchFamily="18" charset="0"/>
                <a:ea typeface="Times New Roman" panose="02020603050405020304" pitchFamily="18" charset="0"/>
                <a:cs typeface="Times New Roman" panose="02020603050405020304" pitchFamily="18" charset="0"/>
              </a:rPr>
              <a:t>rendeltetésére, szerkezetére, anyagára, készültségi fokára és kiterjedésére tekintet nélkül: </a:t>
            </a:r>
          </a:p>
          <a:p>
            <a:pPr marL="342900" indent="-342900" algn="just">
              <a:buFont typeface="Arial" panose="020B0604020202020204" pitchFamily="34" charset="0"/>
              <a:buChar char="•"/>
            </a:pPr>
            <a:r>
              <a:rPr lang="hu-HU" sz="2400" dirty="0">
                <a:latin typeface="Times" panose="02020603050405020304" pitchFamily="18" charset="0"/>
                <a:ea typeface="Times New Roman" panose="02020603050405020304" pitchFamily="18" charset="0"/>
                <a:cs typeface="Times New Roman" panose="02020603050405020304" pitchFamily="18" charset="0"/>
              </a:rPr>
              <a:t>építési tevékenységgel létrehozott, illetve </a:t>
            </a:r>
          </a:p>
          <a:p>
            <a:pPr marL="342900" indent="-342900" algn="just">
              <a:buFont typeface="Arial" panose="020B0604020202020204" pitchFamily="34" charset="0"/>
              <a:buChar char="•"/>
            </a:pPr>
            <a:r>
              <a:rPr lang="hu-HU" sz="2400" dirty="0">
                <a:latin typeface="Times" panose="02020603050405020304" pitchFamily="18" charset="0"/>
                <a:ea typeface="Times New Roman" panose="02020603050405020304" pitchFamily="18" charset="0"/>
                <a:cs typeface="Times New Roman" panose="02020603050405020304" pitchFamily="18" charset="0"/>
              </a:rPr>
              <a:t>késztermékként az építési helyszínre szállított, </a:t>
            </a:r>
          </a:p>
          <a:p>
            <a:pPr marL="342900" indent="-342900" algn="just">
              <a:buFont typeface="Arial" panose="020B0604020202020204" pitchFamily="34" charset="0"/>
              <a:buChar char="•"/>
            </a:pPr>
            <a:r>
              <a:rPr lang="hu-HU" sz="2400" b="1" dirty="0">
                <a:latin typeface="Times" panose="02020603050405020304" pitchFamily="18" charset="0"/>
                <a:ea typeface="Times New Roman" panose="02020603050405020304" pitchFamily="18" charset="0"/>
                <a:cs typeface="Times New Roman" panose="02020603050405020304" pitchFamily="18" charset="0"/>
              </a:rPr>
              <a:t>helyhez kötött műszaki alkotás</a:t>
            </a:r>
            <a:r>
              <a:rPr lang="hu-HU" sz="2400" dirty="0">
                <a:latin typeface="Times" panose="02020603050405020304" pitchFamily="18" charset="0"/>
                <a:ea typeface="Times New Roman" panose="02020603050405020304" pitchFamily="18" charset="0"/>
                <a:cs typeface="Times New Roman" panose="02020603050405020304" pitchFamily="18" charset="0"/>
              </a:rPr>
              <a:t>, mely a terepszint, a víz vagy az azok alatti talaj, illetve azok feletti légtér megváltoztatásával, beépítésével jön létre.(</a:t>
            </a:r>
            <a:r>
              <a:rPr lang="hu-HU" sz="2400" dirty="0" err="1">
                <a:latin typeface="Times" panose="02020603050405020304" pitchFamily="18" charset="0"/>
                <a:ea typeface="Times New Roman" panose="02020603050405020304" pitchFamily="18" charset="0"/>
                <a:cs typeface="Times New Roman" panose="02020603050405020304" pitchFamily="18" charset="0"/>
              </a:rPr>
              <a:t>épület+műtárgy</a:t>
            </a:r>
            <a:r>
              <a:rPr lang="hu-HU" sz="2400" dirty="0">
                <a:latin typeface="Times" panose="02020603050405020304" pitchFamily="18" charset="0"/>
                <a:ea typeface="Times New Roman" panose="02020603050405020304" pitchFamily="18" charset="0"/>
                <a:cs typeface="Times New Roman" panose="02020603050405020304" pitchFamily="18" charset="0"/>
              </a:rPr>
              <a:t>).</a:t>
            </a:r>
            <a:endParaRPr lang="hu-HU" sz="2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Szövegdoboz 5">
            <a:extLst>
              <a:ext uri="{FF2B5EF4-FFF2-40B4-BE49-F238E27FC236}">
                <a16:creationId xmlns:a16="http://schemas.microsoft.com/office/drawing/2014/main" id="{A1907555-488A-45B7-BEF8-E52FBC21B2FC}"/>
              </a:ext>
            </a:extLst>
          </p:cNvPr>
          <p:cNvSpPr txBox="1"/>
          <p:nvPr/>
        </p:nvSpPr>
        <p:spPr>
          <a:xfrm>
            <a:off x="0" y="3718679"/>
            <a:ext cx="5320145" cy="3139321"/>
          </a:xfrm>
          <a:prstGeom prst="rect">
            <a:avLst/>
          </a:prstGeom>
          <a:noFill/>
          <a:ln w="38100">
            <a:solidFill>
              <a:schemeClr val="accent5">
                <a:lumMod val="75000"/>
              </a:schemeClr>
            </a:solidFill>
          </a:ln>
        </p:spPr>
        <p:txBody>
          <a:bodyPr wrap="square" rtlCol="0">
            <a:spAutoFit/>
          </a:bodyPr>
          <a:lstStyle/>
          <a:p>
            <a:pPr algn="ctr"/>
            <a:r>
              <a:rPr lang="hu-HU" sz="2200" b="1" i="1" dirty="0">
                <a:solidFill>
                  <a:schemeClr val="accent5">
                    <a:lumMod val="50000"/>
                  </a:schemeClr>
                </a:solidFill>
                <a:latin typeface="Times" panose="02020603050405020304" pitchFamily="18" charset="0"/>
                <a:ea typeface="Times New Roman" panose="02020603050405020304" pitchFamily="18" charset="0"/>
                <a:cs typeface="Times New Roman" panose="02020603050405020304" pitchFamily="18" charset="0"/>
              </a:rPr>
              <a:t>Épület</a:t>
            </a:r>
            <a:r>
              <a:rPr lang="hu-HU" sz="2200" dirty="0">
                <a:solidFill>
                  <a:schemeClr val="accent5">
                    <a:lumMod val="50000"/>
                  </a:schemeClr>
                </a:solidFill>
                <a:latin typeface="Times" panose="02020603050405020304" pitchFamily="18" charset="0"/>
                <a:ea typeface="Times New Roman" panose="02020603050405020304" pitchFamily="18" charset="0"/>
                <a:cs typeface="Times New Roman" panose="02020603050405020304" pitchFamily="18" charset="0"/>
              </a:rPr>
              <a:t> </a:t>
            </a:r>
          </a:p>
          <a:p>
            <a:pPr marL="342900" indent="-342900" algn="just">
              <a:buFont typeface="Arial" panose="020B0604020202020204" pitchFamily="34" charset="0"/>
              <a:buChar char="•"/>
            </a:pPr>
            <a:r>
              <a:rPr lang="hu-HU" sz="2200" dirty="0">
                <a:latin typeface="Times" panose="02020603050405020304" pitchFamily="18" charset="0"/>
                <a:ea typeface="Times New Roman" panose="02020603050405020304" pitchFamily="18" charset="0"/>
                <a:cs typeface="Times New Roman" panose="02020603050405020304" pitchFamily="18" charset="0"/>
              </a:rPr>
              <a:t>jellemzően emberi tartózkodás céljára  </a:t>
            </a:r>
          </a:p>
          <a:p>
            <a:pPr marL="342900" indent="-342900" algn="just">
              <a:buFont typeface="Arial" panose="020B0604020202020204" pitchFamily="34" charset="0"/>
              <a:buChar char="•"/>
            </a:pPr>
            <a:r>
              <a:rPr lang="hu-HU" sz="2200" dirty="0">
                <a:latin typeface="Times" panose="02020603050405020304" pitchFamily="18" charset="0"/>
                <a:ea typeface="Times New Roman" panose="02020603050405020304" pitchFamily="18" charset="0"/>
                <a:cs typeface="Times New Roman" panose="02020603050405020304" pitchFamily="18" charset="0"/>
              </a:rPr>
              <a:t>szerkezeteivel részben vagy egészben teret, helyiséget vagy ezek együttesét zárja körül </a:t>
            </a:r>
          </a:p>
          <a:p>
            <a:pPr marL="342900" indent="-342900" algn="just">
              <a:buFont typeface="Arial" panose="020B0604020202020204" pitchFamily="34" charset="0"/>
              <a:buChar char="•"/>
            </a:pPr>
            <a:r>
              <a:rPr lang="hu-HU" sz="2200" dirty="0">
                <a:latin typeface="Times" panose="02020603050405020304" pitchFamily="18" charset="0"/>
                <a:ea typeface="Times New Roman" panose="02020603050405020304" pitchFamily="18" charset="0"/>
                <a:cs typeface="Times New Roman" panose="02020603050405020304" pitchFamily="18" charset="0"/>
              </a:rPr>
              <a:t>meghatározott rendeltetés vagy </a:t>
            </a:r>
          </a:p>
          <a:p>
            <a:pPr marL="342900" indent="-342900" algn="just">
              <a:buFont typeface="Arial" panose="020B0604020202020204" pitchFamily="34" charset="0"/>
              <a:buChar char="•"/>
            </a:pPr>
            <a:r>
              <a:rPr lang="hu-HU" sz="2200" dirty="0">
                <a:latin typeface="Times" panose="02020603050405020304" pitchFamily="18" charset="0"/>
                <a:ea typeface="Times New Roman" panose="02020603050405020304" pitchFamily="18" charset="0"/>
                <a:cs typeface="Times New Roman" panose="02020603050405020304" pitchFamily="18" charset="0"/>
              </a:rPr>
              <a:t>ezzel összefüggő tevékenység, avagy</a:t>
            </a:r>
          </a:p>
          <a:p>
            <a:pPr marL="342900" indent="-342900" algn="just">
              <a:buFont typeface="Arial" panose="020B0604020202020204" pitchFamily="34" charset="0"/>
              <a:buChar char="•"/>
            </a:pPr>
            <a:r>
              <a:rPr lang="hu-HU" sz="2200" dirty="0">
                <a:latin typeface="Times" panose="02020603050405020304" pitchFamily="18" charset="0"/>
                <a:ea typeface="Times New Roman" panose="02020603050405020304" pitchFamily="18" charset="0"/>
                <a:cs typeface="Times New Roman" panose="02020603050405020304" pitchFamily="18" charset="0"/>
              </a:rPr>
              <a:t>rendszeres munkavégzés, illetve </a:t>
            </a:r>
          </a:p>
          <a:p>
            <a:pPr marL="342900" indent="-342900" algn="just">
              <a:buFont typeface="Arial" panose="020B0604020202020204" pitchFamily="34" charset="0"/>
              <a:buChar char="•"/>
            </a:pPr>
            <a:r>
              <a:rPr lang="hu-HU" sz="2200" dirty="0">
                <a:latin typeface="Times" panose="02020603050405020304" pitchFamily="18" charset="0"/>
                <a:ea typeface="Times New Roman" panose="02020603050405020304" pitchFamily="18" charset="0"/>
                <a:cs typeface="Times New Roman" panose="02020603050405020304" pitchFamily="18" charset="0"/>
              </a:rPr>
              <a:t>tárolás céljából.</a:t>
            </a:r>
            <a:endParaRPr lang="hu-HU" sz="2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Szövegdoboz 6">
            <a:extLst>
              <a:ext uri="{FF2B5EF4-FFF2-40B4-BE49-F238E27FC236}">
                <a16:creationId xmlns:a16="http://schemas.microsoft.com/office/drawing/2014/main" id="{1939CF79-3934-4015-86F4-B1A54FDFF9DF}"/>
              </a:ext>
            </a:extLst>
          </p:cNvPr>
          <p:cNvSpPr txBox="1"/>
          <p:nvPr/>
        </p:nvSpPr>
        <p:spPr>
          <a:xfrm>
            <a:off x="5749637" y="4161114"/>
            <a:ext cx="6414654" cy="2677656"/>
          </a:xfrm>
          <a:prstGeom prst="rect">
            <a:avLst/>
          </a:prstGeom>
          <a:noFill/>
          <a:ln w="38100">
            <a:solidFill>
              <a:schemeClr val="accent5">
                <a:lumMod val="75000"/>
              </a:schemeClr>
            </a:solidFill>
          </a:ln>
        </p:spPr>
        <p:txBody>
          <a:bodyPr wrap="square" rtlCol="0">
            <a:spAutoFit/>
          </a:bodyPr>
          <a:lstStyle/>
          <a:p>
            <a:pPr algn="ctr"/>
            <a:r>
              <a:rPr lang="hu-HU" sz="2400" b="1" i="1" dirty="0">
                <a:solidFill>
                  <a:schemeClr val="accent5">
                    <a:lumMod val="50000"/>
                  </a:schemeClr>
                </a:solidFill>
                <a:latin typeface="Times" panose="02020603050405020304" pitchFamily="18" charset="0"/>
                <a:ea typeface="Times New Roman" panose="02020603050405020304" pitchFamily="18" charset="0"/>
                <a:cs typeface="Times New Roman" panose="02020603050405020304" pitchFamily="18" charset="0"/>
              </a:rPr>
              <a:t>Műtárgy</a:t>
            </a:r>
            <a:endParaRPr lang="hu-HU" sz="2400" b="1" dirty="0">
              <a:solidFill>
                <a:schemeClr val="accent5">
                  <a:lumMod val="50000"/>
                </a:schemeClr>
              </a:solidFill>
              <a:latin typeface="Times" panose="02020603050405020304" pitchFamily="18" charset="0"/>
              <a:ea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hu-HU" sz="2400" dirty="0">
                <a:latin typeface="Times" panose="02020603050405020304" pitchFamily="18" charset="0"/>
                <a:ea typeface="Times New Roman" panose="02020603050405020304" pitchFamily="18" charset="0"/>
                <a:cs typeface="Times New Roman" panose="02020603050405020304" pitchFamily="18" charset="0"/>
              </a:rPr>
              <a:t>nem minősül épületnek és </a:t>
            </a:r>
          </a:p>
          <a:p>
            <a:pPr marL="342900" indent="-342900" algn="just">
              <a:buFont typeface="Arial" panose="020B0604020202020204" pitchFamily="34" charset="0"/>
              <a:buChar char="•"/>
            </a:pPr>
            <a:r>
              <a:rPr lang="hu-HU" sz="2400" dirty="0">
                <a:latin typeface="Times" panose="02020603050405020304" pitchFamily="18" charset="0"/>
                <a:ea typeface="Times New Roman" panose="02020603050405020304" pitchFamily="18" charset="0"/>
                <a:cs typeface="Times New Roman" panose="02020603050405020304" pitchFamily="18" charset="0"/>
              </a:rPr>
              <a:t>épület funkciót jellemzően nem tartalmaz (pl. </a:t>
            </a:r>
            <a:r>
              <a:rPr lang="hu-HU" sz="2400" b="1" dirty="0">
                <a:latin typeface="Times" panose="02020603050405020304" pitchFamily="18" charset="0"/>
                <a:ea typeface="Times New Roman" panose="02020603050405020304" pitchFamily="18" charset="0"/>
                <a:cs typeface="Times New Roman" panose="02020603050405020304" pitchFamily="18" charset="0"/>
              </a:rPr>
              <a:t>út, híd, torony, távközlés, műsorszórás műszaki létesítményei, gáz-, folyadék-, ömlesztett anyag tárolására szolgáló és nyomvonalas műszaki alkotások</a:t>
            </a:r>
            <a:r>
              <a:rPr lang="hu-HU" sz="2400" dirty="0">
                <a:latin typeface="Times" panose="02020603050405020304" pitchFamily="18" charset="0"/>
                <a:ea typeface="Times New Roman" panose="02020603050405020304" pitchFamily="18" charset="0"/>
                <a:cs typeface="Times New Roman" panose="02020603050405020304" pitchFamily="18" charset="0"/>
              </a:rPr>
              <a:t>).</a:t>
            </a:r>
            <a:endParaRPr lang="hu-HU" sz="2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Nyíl: lefelé mutató 7">
            <a:extLst>
              <a:ext uri="{FF2B5EF4-FFF2-40B4-BE49-F238E27FC236}">
                <a16:creationId xmlns:a16="http://schemas.microsoft.com/office/drawing/2014/main" id="{04967198-6251-43E2-B2D7-1E86DB9FCE51}"/>
              </a:ext>
            </a:extLst>
          </p:cNvPr>
          <p:cNvSpPr/>
          <p:nvPr/>
        </p:nvSpPr>
        <p:spPr>
          <a:xfrm>
            <a:off x="2487029" y="3240860"/>
            <a:ext cx="484632" cy="432394"/>
          </a:xfrm>
          <a:prstGeom prst="downArrow">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9" name="Nyíl: lefelé mutató 8">
            <a:extLst>
              <a:ext uri="{FF2B5EF4-FFF2-40B4-BE49-F238E27FC236}">
                <a16:creationId xmlns:a16="http://schemas.microsoft.com/office/drawing/2014/main" id="{6C853536-338F-458D-AB82-746B14C73600}"/>
              </a:ext>
            </a:extLst>
          </p:cNvPr>
          <p:cNvSpPr/>
          <p:nvPr/>
        </p:nvSpPr>
        <p:spPr>
          <a:xfrm>
            <a:off x="8472332" y="3266788"/>
            <a:ext cx="484632" cy="764885"/>
          </a:xfrm>
          <a:prstGeom prst="downArrow">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25977020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587CCB4-57CD-4249-9B16-FDC5A16788B0}"/>
              </a:ext>
            </a:extLst>
          </p:cNvPr>
          <p:cNvSpPr>
            <a:spLocks noGrp="1"/>
          </p:cNvSpPr>
          <p:nvPr>
            <p:ph type="title"/>
          </p:nvPr>
        </p:nvSpPr>
        <p:spPr>
          <a:xfrm>
            <a:off x="0" y="1"/>
            <a:ext cx="12192000" cy="1191490"/>
          </a:xfrm>
        </p:spPr>
        <p:txBody>
          <a:bodyPr>
            <a:normAutofit/>
          </a:bodyPr>
          <a:lstStyle/>
          <a:p>
            <a:r>
              <a:rPr lang="hu-HU" sz="3200" b="1" dirty="0">
                <a:solidFill>
                  <a:schemeClr val="accent5">
                    <a:lumMod val="75000"/>
                  </a:schemeClr>
                </a:solidFill>
                <a:latin typeface="Times New Roman" panose="02020603050405020304" pitchFamily="18" charset="0"/>
                <a:cs typeface="Times New Roman" panose="02020603050405020304" pitchFamily="18" charset="0"/>
              </a:rPr>
              <a:t>A településrendezési feladatok megvalósítását sajátos jogintézmények biztosítják</a:t>
            </a:r>
            <a:endParaRPr lang="hu-HU" sz="3200" b="1" dirty="0">
              <a:solidFill>
                <a:schemeClr val="accent5">
                  <a:lumMod val="75000"/>
                </a:schemeClr>
              </a:solidFill>
            </a:endParaRPr>
          </a:p>
        </p:txBody>
      </p:sp>
      <p:sp>
        <p:nvSpPr>
          <p:cNvPr id="3" name="Tartalom helye 2">
            <a:extLst>
              <a:ext uri="{FF2B5EF4-FFF2-40B4-BE49-F238E27FC236}">
                <a16:creationId xmlns:a16="http://schemas.microsoft.com/office/drawing/2014/main" id="{8B44AF0F-1405-4C56-97E0-1838E9901551}"/>
              </a:ext>
            </a:extLst>
          </p:cNvPr>
          <p:cNvSpPr>
            <a:spLocks noGrp="1"/>
          </p:cNvSpPr>
          <p:nvPr>
            <p:ph idx="1"/>
          </p:nvPr>
        </p:nvSpPr>
        <p:spPr>
          <a:xfrm>
            <a:off x="332509" y="1191490"/>
            <a:ext cx="11540836" cy="5306291"/>
          </a:xfrm>
        </p:spPr>
        <p:txBody>
          <a:bodyPr>
            <a:normAutofit lnSpcReduction="10000"/>
          </a:bodyPr>
          <a:lstStyle/>
          <a:p>
            <a:r>
              <a:rPr lang="hu-HU" dirty="0">
                <a:latin typeface="Times New Roman" panose="02020603050405020304" pitchFamily="18" charset="0"/>
                <a:cs typeface="Times New Roman" panose="02020603050405020304" pitchFamily="18" charset="0"/>
              </a:rPr>
              <a:t>útépítési és </a:t>
            </a:r>
            <a:r>
              <a:rPr lang="hu-HU" dirty="0" err="1">
                <a:latin typeface="Times New Roman" panose="02020603050405020304" pitchFamily="18" charset="0"/>
                <a:cs typeface="Times New Roman" panose="02020603050405020304" pitchFamily="18" charset="0"/>
              </a:rPr>
              <a:t>közművesítési</a:t>
            </a:r>
            <a:r>
              <a:rPr lang="hu-HU" dirty="0">
                <a:latin typeface="Times New Roman" panose="02020603050405020304" pitchFamily="18" charset="0"/>
                <a:cs typeface="Times New Roman" panose="02020603050405020304" pitchFamily="18" charset="0"/>
              </a:rPr>
              <a:t> hozzájárulás,</a:t>
            </a:r>
          </a:p>
          <a:p>
            <a:r>
              <a:rPr lang="hu-HU" dirty="0">
                <a:latin typeface="Times New Roman" panose="02020603050405020304" pitchFamily="18" charset="0"/>
                <a:cs typeface="Times New Roman" panose="02020603050405020304" pitchFamily="18" charset="0"/>
              </a:rPr>
              <a:t>helyi közút céljára történő lejegyzés,</a:t>
            </a:r>
          </a:p>
          <a:p>
            <a:r>
              <a:rPr lang="hu-HU" dirty="0">
                <a:latin typeface="Times New Roman" panose="02020603050405020304" pitchFamily="18" charset="0"/>
                <a:cs typeface="Times New Roman" panose="02020603050405020304" pitchFamily="18" charset="0"/>
              </a:rPr>
              <a:t>kártalanítási szabályok,</a:t>
            </a:r>
          </a:p>
          <a:p>
            <a:r>
              <a:rPr lang="hu-HU" dirty="0">
                <a:latin typeface="Times New Roman" panose="02020603050405020304" pitchFamily="18" charset="0"/>
                <a:cs typeface="Times New Roman" panose="02020603050405020304" pitchFamily="18" charset="0"/>
              </a:rPr>
              <a:t>építésjogi követelmények</a:t>
            </a:r>
          </a:p>
          <a:p>
            <a:pPr marL="0" indent="0">
              <a:buNone/>
            </a:pPr>
            <a:endParaRPr lang="hu-HU" b="1" i="1"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buNone/>
            </a:pPr>
            <a:r>
              <a:rPr lang="hu-HU" b="1" i="1" dirty="0">
                <a:solidFill>
                  <a:schemeClr val="accent5">
                    <a:lumMod val="50000"/>
                  </a:schemeClr>
                </a:solidFill>
                <a:latin typeface="Times" panose="02020603050405020304" pitchFamily="18" charset="0"/>
                <a:ea typeface="Times New Roman" panose="02020603050405020304" pitchFamily="18" charset="0"/>
                <a:cs typeface="Times New Roman" panose="02020603050405020304" pitchFamily="18" charset="0"/>
              </a:rPr>
              <a:t>Útépítési és </a:t>
            </a:r>
            <a:r>
              <a:rPr lang="hu-HU" b="1" i="1" dirty="0" err="1">
                <a:solidFill>
                  <a:schemeClr val="accent5">
                    <a:lumMod val="50000"/>
                  </a:schemeClr>
                </a:solidFill>
                <a:latin typeface="Times" panose="02020603050405020304" pitchFamily="18" charset="0"/>
                <a:ea typeface="Times New Roman" panose="02020603050405020304" pitchFamily="18" charset="0"/>
                <a:cs typeface="Times New Roman" panose="02020603050405020304" pitchFamily="18" charset="0"/>
              </a:rPr>
              <a:t>közművesítési</a:t>
            </a:r>
            <a:r>
              <a:rPr lang="hu-HU" b="1" i="1" dirty="0">
                <a:solidFill>
                  <a:schemeClr val="accent5">
                    <a:lumMod val="50000"/>
                  </a:schemeClr>
                </a:solidFill>
                <a:latin typeface="Times" panose="02020603050405020304" pitchFamily="18" charset="0"/>
                <a:ea typeface="Times New Roman" panose="02020603050405020304" pitchFamily="18" charset="0"/>
                <a:cs typeface="Times New Roman" panose="02020603050405020304" pitchFamily="18" charset="0"/>
              </a:rPr>
              <a:t> hozzájárulás</a:t>
            </a:r>
            <a:endParaRPr lang="hu-HU" b="1" dirty="0">
              <a:solidFill>
                <a:schemeClr val="accent5">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pPr indent="0" algn="just">
              <a:lnSpc>
                <a:spcPct val="107000"/>
              </a:lnSpc>
              <a:spcAft>
                <a:spcPts val="100"/>
              </a:spcAft>
              <a:buNone/>
            </a:pPr>
            <a:r>
              <a:rPr lang="hu-HU" dirty="0">
                <a:latin typeface="Times" panose="02020603050405020304" pitchFamily="18" charset="0"/>
                <a:ea typeface="Times New Roman" panose="02020603050405020304" pitchFamily="18" charset="0"/>
                <a:cs typeface="Times New Roman" panose="02020603050405020304" pitchFamily="18" charset="0"/>
              </a:rPr>
              <a:t>A HÉSZ-ben a területre előírt kiszolgáló utakat és a közműveket az újonnan beépítésre szánt, illetve a rehabilitációra kijelölt területeken legkésőbb az általuk kiszolgált építmények használatbavételéig meg kell valósítani, melynek költségét az önkormányzat részben vagy egészben az érintett ingatlanok tulajdonosaira átháríthatja.</a:t>
            </a:r>
            <a:endParaRPr lang="hu-HU" dirty="0">
              <a:latin typeface="Times New Roman" panose="02020603050405020304" pitchFamily="18" charset="0"/>
              <a:cs typeface="Times New Roman" panose="02020603050405020304" pitchFamily="18" charset="0"/>
            </a:endParaRPr>
          </a:p>
          <a:p>
            <a:endParaRPr lang="hu-HU" dirty="0"/>
          </a:p>
        </p:txBody>
      </p:sp>
    </p:spTree>
    <p:extLst>
      <p:ext uri="{BB962C8B-B14F-4D97-AF65-F5344CB8AC3E}">
        <p14:creationId xmlns:p14="http://schemas.microsoft.com/office/powerpoint/2010/main" val="36412320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3" name="Tartalom helye 2">
            <a:extLst>
              <a:ext uri="{FF2B5EF4-FFF2-40B4-BE49-F238E27FC236}">
                <a16:creationId xmlns:a16="http://schemas.microsoft.com/office/drawing/2014/main" id="{AB9BE4EE-90EF-4D72-9839-596ABDA07F36}"/>
              </a:ext>
            </a:extLst>
          </p:cNvPr>
          <p:cNvSpPr>
            <a:spLocks noGrp="1"/>
          </p:cNvSpPr>
          <p:nvPr>
            <p:ph idx="1"/>
          </p:nvPr>
        </p:nvSpPr>
        <p:spPr>
          <a:xfrm>
            <a:off x="27708" y="3311236"/>
            <a:ext cx="5569527" cy="3527507"/>
          </a:xfrm>
          <a:ln w="38100">
            <a:solidFill>
              <a:schemeClr val="accent1"/>
            </a:solidFill>
          </a:ln>
        </p:spPr>
        <p:txBody>
          <a:bodyPr>
            <a:normAutofit lnSpcReduction="10000"/>
          </a:bodyPr>
          <a:lstStyle/>
          <a:p>
            <a:pPr marL="0" indent="0">
              <a:buNone/>
            </a:pPr>
            <a:r>
              <a:rPr lang="hu-HU" b="1" i="1" dirty="0">
                <a:solidFill>
                  <a:schemeClr val="accent5">
                    <a:lumMod val="50000"/>
                  </a:schemeClr>
                </a:solidFill>
                <a:latin typeface="Times New Roman" panose="02020603050405020304" pitchFamily="18" charset="0"/>
                <a:cs typeface="Times New Roman" panose="02020603050405020304" pitchFamily="18" charset="0"/>
              </a:rPr>
              <a:t>Lejegyzés</a:t>
            </a:r>
            <a:endParaRPr lang="hu-HU" b="1" dirty="0">
              <a:solidFill>
                <a:schemeClr val="accent5">
                  <a:lumMod val="50000"/>
                </a:schemeClr>
              </a:solidFill>
              <a:latin typeface="Times New Roman" panose="02020603050405020304" pitchFamily="18" charset="0"/>
              <a:cs typeface="Times New Roman" panose="02020603050405020304" pitchFamily="18" charset="0"/>
            </a:endParaRPr>
          </a:p>
          <a:p>
            <a:pPr marL="0" indent="0">
              <a:lnSpc>
                <a:spcPct val="100000"/>
              </a:lnSpc>
              <a:spcBef>
                <a:spcPts val="0"/>
              </a:spcBef>
              <a:buNone/>
            </a:pPr>
            <a:r>
              <a:rPr lang="hu-HU" sz="2400" dirty="0">
                <a:latin typeface="Times New Roman" panose="02020603050405020304" pitchFamily="18" charset="0"/>
                <a:cs typeface="Times New Roman" panose="02020603050405020304" pitchFamily="18" charset="0"/>
              </a:rPr>
              <a:t>Ha a kiszolgáló és lakóút létesítése, bővítése vagy szabályozása szükséges, és a megvalósítás a telkek igénybevételével lehetséges, a telek szükséges részét az önkormányzat javára lejegyezhetik.</a:t>
            </a:r>
          </a:p>
          <a:p>
            <a:pPr marL="0" indent="0">
              <a:lnSpc>
                <a:spcPct val="100000"/>
              </a:lnSpc>
              <a:spcBef>
                <a:spcPts val="0"/>
              </a:spcBef>
              <a:buNone/>
            </a:pPr>
            <a:r>
              <a:rPr lang="hu-HU" sz="2400" dirty="0">
                <a:latin typeface="Times New Roman" panose="02020603050405020304" pitchFamily="18" charset="0"/>
                <a:cs typeface="Times New Roman" panose="02020603050405020304" pitchFamily="18" charset="0"/>
              </a:rPr>
              <a:t>Az igénybe vett részért kártalanítás jár.</a:t>
            </a:r>
            <a:endParaRPr lang="hu-HU" sz="2400"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buNone/>
            </a:pPr>
            <a:r>
              <a:rPr lang="hu-HU" sz="2400" dirty="0">
                <a:latin typeface="Times New Roman" panose="02020603050405020304" pitchFamily="18" charset="0"/>
                <a:ea typeface="Times New Roman" panose="02020603050405020304" pitchFamily="18" charset="0"/>
                <a:cs typeface="Times New Roman" panose="02020603050405020304" pitchFamily="18" charset="0"/>
              </a:rPr>
              <a:t>A feleslegessé vált közterületet az érintett tulajdonosok részére vételre fel kell ajánlani</a:t>
            </a:r>
            <a:r>
              <a:rPr lang="hu-HU" sz="2200" dirty="0">
                <a:latin typeface="Times New Roman" panose="02020603050405020304" pitchFamily="18" charset="0"/>
                <a:ea typeface="Times New Roman" panose="02020603050405020304" pitchFamily="18" charset="0"/>
                <a:cs typeface="Times New Roman" panose="02020603050405020304" pitchFamily="18" charset="0"/>
              </a:rPr>
              <a:t>. </a:t>
            </a:r>
            <a:endParaRPr lang="hu-HU" sz="22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Kép 4">
            <a:extLst>
              <a:ext uri="{FF2B5EF4-FFF2-40B4-BE49-F238E27FC236}">
                <a16:creationId xmlns:a16="http://schemas.microsoft.com/office/drawing/2014/main" id="{FE904AF4-59FA-4933-A443-3F294986CABC}"/>
              </a:ext>
            </a:extLst>
          </p:cNvPr>
          <p:cNvPicPr/>
          <p:nvPr/>
        </p:nvPicPr>
        <p:blipFill rotWithShape="1">
          <a:blip r:embed="rId2"/>
          <a:srcRect l="24140" t="32053" r="25099" b="19133"/>
          <a:stretch/>
        </p:blipFill>
        <p:spPr bwMode="auto">
          <a:xfrm>
            <a:off x="27708" y="19256"/>
            <a:ext cx="5569527" cy="3272721"/>
          </a:xfrm>
          <a:prstGeom prst="rect">
            <a:avLst/>
          </a:prstGeom>
          <a:ln>
            <a:noFill/>
          </a:ln>
          <a:extLst>
            <a:ext uri="{53640926-AAD7-44D8-BBD7-CCE9431645EC}">
              <a14:shadowObscured xmlns:a14="http://schemas.microsoft.com/office/drawing/2010/main"/>
            </a:ext>
          </a:extLst>
        </p:spPr>
      </p:pic>
      <p:pic>
        <p:nvPicPr>
          <p:cNvPr id="6" name="Kép 5">
            <a:extLst>
              <a:ext uri="{FF2B5EF4-FFF2-40B4-BE49-F238E27FC236}">
                <a16:creationId xmlns:a16="http://schemas.microsoft.com/office/drawing/2014/main" id="{92A4E8D3-1030-4F5E-8CBC-1F8F554D6E74}"/>
              </a:ext>
            </a:extLst>
          </p:cNvPr>
          <p:cNvPicPr/>
          <p:nvPr/>
        </p:nvPicPr>
        <p:blipFill rotWithShape="1">
          <a:blip r:embed="rId3"/>
          <a:srcRect l="22322" t="13821" b="23838"/>
          <a:stretch/>
        </p:blipFill>
        <p:spPr bwMode="auto">
          <a:xfrm>
            <a:off x="5597237" y="19257"/>
            <a:ext cx="6594764" cy="3409743"/>
          </a:xfrm>
          <a:prstGeom prst="rect">
            <a:avLst/>
          </a:prstGeom>
          <a:ln>
            <a:noFill/>
          </a:ln>
          <a:extLst>
            <a:ext uri="{53640926-AAD7-44D8-BBD7-CCE9431645EC}">
              <a14:shadowObscured xmlns:a14="http://schemas.microsoft.com/office/drawing/2010/main"/>
            </a:ext>
          </a:extLst>
        </p:spPr>
      </p:pic>
      <p:pic>
        <p:nvPicPr>
          <p:cNvPr id="7" name="Kép 6">
            <a:extLst>
              <a:ext uri="{FF2B5EF4-FFF2-40B4-BE49-F238E27FC236}">
                <a16:creationId xmlns:a16="http://schemas.microsoft.com/office/drawing/2014/main" id="{021C2549-A419-43EC-A758-34953BED30E3}"/>
              </a:ext>
            </a:extLst>
          </p:cNvPr>
          <p:cNvPicPr/>
          <p:nvPr/>
        </p:nvPicPr>
        <p:blipFill rotWithShape="1">
          <a:blip r:embed="rId4"/>
          <a:srcRect l="10747" t="32641" b="10312"/>
          <a:stretch/>
        </p:blipFill>
        <p:spPr bwMode="auto">
          <a:xfrm>
            <a:off x="5597236" y="3448258"/>
            <a:ext cx="6594765" cy="340974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533458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79C95455-80D3-411F-9402-77C298585730}"/>
              </a:ext>
            </a:extLst>
          </p:cNvPr>
          <p:cNvSpPr>
            <a:spLocks noGrp="1"/>
          </p:cNvSpPr>
          <p:nvPr>
            <p:ph type="title"/>
          </p:nvPr>
        </p:nvSpPr>
        <p:spPr/>
        <p:txBody>
          <a:bodyPr/>
          <a:lstStyle/>
          <a:p>
            <a:endParaRPr lang="hu-HU"/>
          </a:p>
        </p:txBody>
      </p:sp>
      <p:pic>
        <p:nvPicPr>
          <p:cNvPr id="4" name="Kép 3">
            <a:extLst>
              <a:ext uri="{FF2B5EF4-FFF2-40B4-BE49-F238E27FC236}">
                <a16:creationId xmlns:a16="http://schemas.microsoft.com/office/drawing/2014/main" id="{D2AC1801-661C-434C-AB22-44E9E161DE44}"/>
              </a:ext>
            </a:extLst>
          </p:cNvPr>
          <p:cNvPicPr/>
          <p:nvPr/>
        </p:nvPicPr>
        <p:blipFill rotWithShape="1">
          <a:blip r:embed="rId2"/>
          <a:srcRect l="16038" t="33523" r="7076" b="5900"/>
          <a:stretch/>
        </p:blipFill>
        <p:spPr bwMode="auto">
          <a:xfrm>
            <a:off x="0" y="0"/>
            <a:ext cx="5660571" cy="3686627"/>
          </a:xfrm>
          <a:prstGeom prst="rect">
            <a:avLst/>
          </a:prstGeom>
          <a:ln>
            <a:noFill/>
          </a:ln>
          <a:extLst>
            <a:ext uri="{53640926-AAD7-44D8-BBD7-CCE9431645EC}">
              <a14:shadowObscured xmlns:a14="http://schemas.microsoft.com/office/drawing/2010/main"/>
            </a:ext>
          </a:extLst>
        </p:spPr>
      </p:pic>
      <p:pic>
        <p:nvPicPr>
          <p:cNvPr id="5" name="Tartalom helye 4">
            <a:extLst>
              <a:ext uri="{FF2B5EF4-FFF2-40B4-BE49-F238E27FC236}">
                <a16:creationId xmlns:a16="http://schemas.microsoft.com/office/drawing/2014/main" id="{152FF32F-38B8-4B1C-882F-B76CB7678787}"/>
              </a:ext>
            </a:extLst>
          </p:cNvPr>
          <p:cNvPicPr>
            <a:picLocks noGrp="1"/>
          </p:cNvPicPr>
          <p:nvPr>
            <p:ph idx="1"/>
          </p:nvPr>
        </p:nvPicPr>
        <p:blipFill rotWithShape="1">
          <a:blip r:embed="rId3"/>
          <a:srcRect l="14385" t="27053" r="11872" b="10017"/>
          <a:stretch/>
        </p:blipFill>
        <p:spPr bwMode="auto">
          <a:xfrm>
            <a:off x="5660571" y="3171370"/>
            <a:ext cx="6531429" cy="3686629"/>
          </a:xfrm>
          <a:prstGeom prst="rect">
            <a:avLst/>
          </a:prstGeom>
          <a:ln>
            <a:noFill/>
          </a:ln>
          <a:extLst>
            <a:ext uri="{53640926-AAD7-44D8-BBD7-CCE9431645EC}">
              <a14:shadowObscured xmlns:a14="http://schemas.microsoft.com/office/drawing/2010/main"/>
            </a:ext>
          </a:extLst>
        </p:spPr>
      </p:pic>
      <p:pic>
        <p:nvPicPr>
          <p:cNvPr id="6" name="Kép 5">
            <a:extLst>
              <a:ext uri="{FF2B5EF4-FFF2-40B4-BE49-F238E27FC236}">
                <a16:creationId xmlns:a16="http://schemas.microsoft.com/office/drawing/2014/main" id="{C75E12D7-F18E-4BF0-AB16-3284D65A0D57}"/>
              </a:ext>
            </a:extLst>
          </p:cNvPr>
          <p:cNvPicPr/>
          <p:nvPr/>
        </p:nvPicPr>
        <p:blipFill rotWithShape="1">
          <a:blip r:embed="rId4"/>
          <a:srcRect l="12070" t="38228" r="11376" b="14429"/>
          <a:stretch/>
        </p:blipFill>
        <p:spPr bwMode="auto">
          <a:xfrm>
            <a:off x="5660571" y="-1"/>
            <a:ext cx="6531429" cy="3171371"/>
          </a:xfrm>
          <a:prstGeom prst="rect">
            <a:avLst/>
          </a:prstGeom>
          <a:ln>
            <a:noFill/>
          </a:ln>
          <a:extLst>
            <a:ext uri="{53640926-AAD7-44D8-BBD7-CCE9431645EC}">
              <a14:shadowObscured xmlns:a14="http://schemas.microsoft.com/office/drawing/2010/main"/>
            </a:ext>
          </a:extLst>
        </p:spPr>
      </p:pic>
      <p:pic>
        <p:nvPicPr>
          <p:cNvPr id="7" name="Kép 6">
            <a:extLst>
              <a:ext uri="{FF2B5EF4-FFF2-40B4-BE49-F238E27FC236}">
                <a16:creationId xmlns:a16="http://schemas.microsoft.com/office/drawing/2014/main" id="{CB1E8984-BD7C-4E1F-9EE4-5E2ACC411002}"/>
              </a:ext>
            </a:extLst>
          </p:cNvPr>
          <p:cNvPicPr/>
          <p:nvPr/>
        </p:nvPicPr>
        <p:blipFill rotWithShape="1">
          <a:blip r:embed="rId5"/>
          <a:srcRect l="11739" t="32346" b="8253"/>
          <a:stretch/>
        </p:blipFill>
        <p:spPr bwMode="auto">
          <a:xfrm>
            <a:off x="0" y="3686627"/>
            <a:ext cx="5660571" cy="317137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966667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3" name="Tartalom helye 2">
            <a:extLst>
              <a:ext uri="{FF2B5EF4-FFF2-40B4-BE49-F238E27FC236}">
                <a16:creationId xmlns:a16="http://schemas.microsoft.com/office/drawing/2014/main" id="{A17C8D26-DCF5-4266-9545-B326AD5A1BEF}"/>
              </a:ext>
            </a:extLst>
          </p:cNvPr>
          <p:cNvSpPr>
            <a:spLocks noGrp="1"/>
          </p:cNvSpPr>
          <p:nvPr>
            <p:ph idx="1"/>
          </p:nvPr>
        </p:nvSpPr>
        <p:spPr>
          <a:xfrm>
            <a:off x="450272" y="1052945"/>
            <a:ext cx="11291456" cy="4752109"/>
          </a:xfrm>
          <a:ln w="38100">
            <a:solidFill>
              <a:schemeClr val="accent1"/>
            </a:solidFill>
          </a:ln>
        </p:spPr>
        <p:txBody>
          <a:bodyPr>
            <a:normAutofit fontScale="92500"/>
          </a:bodyPr>
          <a:lstStyle/>
          <a:p>
            <a:pPr marL="0" indent="0">
              <a:buNone/>
            </a:pPr>
            <a:r>
              <a:rPr lang="hu-HU" sz="3000" b="1" i="1" dirty="0">
                <a:solidFill>
                  <a:schemeClr val="accent5">
                    <a:lumMod val="50000"/>
                  </a:schemeClr>
                </a:solidFill>
                <a:latin typeface="Times New Roman" panose="02020603050405020304" pitchFamily="18" charset="0"/>
                <a:cs typeface="Times New Roman" panose="02020603050405020304" pitchFamily="18" charset="0"/>
              </a:rPr>
              <a:t>Az országos közút és vasútvonal mellett nem jelölhető ki új beépítésre szánt terület</a:t>
            </a:r>
            <a:r>
              <a:rPr lang="hu-HU" sz="3000" i="1" dirty="0">
                <a:solidFill>
                  <a:schemeClr val="accent5">
                    <a:lumMod val="50000"/>
                  </a:schemeClr>
                </a:solidFill>
                <a:latin typeface="Times New Roman" panose="02020603050405020304" pitchFamily="18" charset="0"/>
                <a:cs typeface="Times New Roman" panose="02020603050405020304" pitchFamily="18" charset="0"/>
              </a:rPr>
              <a:t>:</a:t>
            </a:r>
          </a:p>
          <a:p>
            <a:r>
              <a:rPr lang="hu-HU" dirty="0">
                <a:latin typeface="Times New Roman" panose="02020603050405020304" pitchFamily="18" charset="0"/>
                <a:cs typeface="Times New Roman" panose="02020603050405020304" pitchFamily="18" charset="0"/>
              </a:rPr>
              <a:t>gyorsforgalmi út esetében az út tengelyétől számított 250-250 m széles területen,</a:t>
            </a:r>
          </a:p>
          <a:p>
            <a:r>
              <a:rPr lang="hu-HU" dirty="0">
                <a:latin typeface="Times New Roman" panose="02020603050405020304" pitchFamily="18" charset="0"/>
                <a:cs typeface="Times New Roman" panose="02020603050405020304" pitchFamily="18" charset="0"/>
              </a:rPr>
              <a:t>főút és a gyorsforgalmi úthoz tartozó csomóponti ág esetében az út tengelyétől számított 50-50 m széles területen,</a:t>
            </a:r>
          </a:p>
          <a:p>
            <a:r>
              <a:rPr lang="hu-HU" dirty="0">
                <a:latin typeface="Times New Roman" panose="02020603050405020304" pitchFamily="18" charset="0"/>
                <a:cs typeface="Times New Roman" panose="02020603050405020304" pitchFamily="18" charset="0"/>
              </a:rPr>
              <a:t>környezeti hatásvizsgálathoz kötött vasúti pálya esetében a vasút szélső vágányától számított 100 m széles területen.</a:t>
            </a:r>
          </a:p>
          <a:p>
            <a:pPr marL="0" indent="0">
              <a:buNone/>
            </a:pPr>
            <a:endParaRPr lang="hu-HU" dirty="0">
              <a:latin typeface="Times New Roman" panose="02020603050405020304" pitchFamily="18" charset="0"/>
              <a:cs typeface="Times New Roman" panose="02020603050405020304" pitchFamily="18" charset="0"/>
            </a:endParaRPr>
          </a:p>
          <a:p>
            <a:pPr marL="0" indent="0">
              <a:buNone/>
            </a:pPr>
            <a:r>
              <a:rPr lang="hu-HU" dirty="0">
                <a:latin typeface="Times New Roman" panose="02020603050405020304" pitchFamily="18" charset="0"/>
                <a:cs typeface="Times New Roman" panose="02020603050405020304" pitchFamily="18" charset="0"/>
              </a:rPr>
              <a:t>Országos törzshálózati vasúti pálya szélső vágányától számított 50 m, valamint egyéb környezeti hatásvizsgálathoz kötött vasúti üzemi létesítmény esetében 100 m távolságon belül építmény csak a vonatkozó feltételek szerint helyezhető el.</a:t>
            </a:r>
          </a:p>
        </p:txBody>
      </p:sp>
    </p:spTree>
    <p:extLst>
      <p:ext uri="{BB962C8B-B14F-4D97-AF65-F5344CB8AC3E}">
        <p14:creationId xmlns:p14="http://schemas.microsoft.com/office/powerpoint/2010/main" val="20321089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064C057-7C0E-4398-BBFA-DE6F50DCF2EF}"/>
              </a:ext>
            </a:extLst>
          </p:cNvPr>
          <p:cNvSpPr>
            <a:spLocks noGrp="1"/>
          </p:cNvSpPr>
          <p:nvPr>
            <p:ph type="title"/>
          </p:nvPr>
        </p:nvSpPr>
        <p:spPr>
          <a:xfrm>
            <a:off x="20782" y="18256"/>
            <a:ext cx="2486891" cy="662782"/>
          </a:xfrm>
        </p:spPr>
        <p:txBody>
          <a:bodyPr>
            <a:normAutofit/>
          </a:bodyPr>
          <a:lstStyle/>
          <a:p>
            <a:r>
              <a:rPr lang="hu-HU" sz="3200" b="1" i="1" dirty="0">
                <a:solidFill>
                  <a:schemeClr val="accent5">
                    <a:lumMod val="50000"/>
                  </a:schemeClr>
                </a:solidFill>
                <a:latin typeface="Times New Roman" panose="02020603050405020304" pitchFamily="18" charset="0"/>
                <a:cs typeface="Times New Roman" panose="02020603050405020304" pitchFamily="18" charset="0"/>
              </a:rPr>
              <a:t>Közterületen</a:t>
            </a:r>
          </a:p>
        </p:txBody>
      </p:sp>
      <p:sp>
        <p:nvSpPr>
          <p:cNvPr id="3" name="Tartalom helye 2">
            <a:extLst>
              <a:ext uri="{FF2B5EF4-FFF2-40B4-BE49-F238E27FC236}">
                <a16:creationId xmlns:a16="http://schemas.microsoft.com/office/drawing/2014/main" id="{29464D9E-B9D7-4E81-8E86-99F8CC19FCD3}"/>
              </a:ext>
            </a:extLst>
          </p:cNvPr>
          <p:cNvSpPr>
            <a:spLocks noGrp="1"/>
          </p:cNvSpPr>
          <p:nvPr>
            <p:ph idx="1"/>
          </p:nvPr>
        </p:nvSpPr>
        <p:spPr>
          <a:xfrm>
            <a:off x="391390" y="681039"/>
            <a:ext cx="11409219" cy="5220998"/>
          </a:xfrm>
          <a:ln w="38100">
            <a:solidFill>
              <a:schemeClr val="accent1"/>
            </a:solidFill>
          </a:ln>
        </p:spPr>
        <p:txBody>
          <a:bodyPr>
            <a:normAutofit/>
          </a:bodyPr>
          <a:lstStyle/>
          <a:p>
            <a:pPr marL="0" indent="0">
              <a:lnSpc>
                <a:spcPct val="110000"/>
              </a:lnSpc>
              <a:spcBef>
                <a:spcPts val="0"/>
              </a:spcBef>
              <a:buNone/>
            </a:pPr>
            <a:r>
              <a:rPr lang="hu-HU" dirty="0">
                <a:latin typeface="Times New Roman" panose="02020603050405020304" pitchFamily="18" charset="0"/>
                <a:cs typeface="Times New Roman" panose="02020603050405020304" pitchFamily="18" charset="0"/>
              </a:rPr>
              <a:t>Közterületen, alatta és fölötte építményt, építményrészt elhelyezni, kialakítani csak a HÉSZ alapján lehet.</a:t>
            </a:r>
          </a:p>
          <a:p>
            <a:pPr marL="0" indent="0">
              <a:lnSpc>
                <a:spcPct val="110000"/>
              </a:lnSpc>
              <a:spcBef>
                <a:spcPts val="0"/>
              </a:spcBef>
              <a:buNone/>
            </a:pPr>
            <a:r>
              <a:rPr lang="hu-HU" dirty="0">
                <a:latin typeface="Times New Roman" panose="02020603050405020304" pitchFamily="18" charset="0"/>
                <a:cs typeface="Times New Roman" panose="02020603050405020304" pitchFamily="18" charset="0"/>
              </a:rPr>
              <a:t>A járdán építmény, köztárgy, berendezés csak abban az esetben állhat, ha</a:t>
            </a:r>
          </a:p>
          <a:p>
            <a:pPr>
              <a:lnSpc>
                <a:spcPct val="110000"/>
              </a:lnSpc>
              <a:spcBef>
                <a:spcPts val="0"/>
              </a:spcBef>
            </a:pPr>
            <a:r>
              <a:rPr lang="hu-HU" dirty="0">
                <a:latin typeface="Times New Roman" panose="02020603050405020304" pitchFamily="18" charset="0"/>
                <a:cs typeface="Times New Roman" panose="02020603050405020304" pitchFamily="18" charset="0"/>
              </a:rPr>
              <a:t> a járda előírt legkisebb hasznos szélességét (gyalogossáv) – 0,75m többszöröse, de min. 1,50m – nem csökkenti,</a:t>
            </a:r>
          </a:p>
          <a:p>
            <a:pPr>
              <a:lnSpc>
                <a:spcPct val="110000"/>
              </a:lnSpc>
              <a:spcBef>
                <a:spcPts val="0"/>
              </a:spcBef>
            </a:pPr>
            <a:r>
              <a:rPr lang="hu-HU" dirty="0">
                <a:latin typeface="Times New Roman" panose="02020603050405020304" pitchFamily="18" charset="0"/>
                <a:cs typeface="Times New Roman" panose="02020603050405020304" pitchFamily="18" charset="0"/>
              </a:rPr>
              <a:t>a használata a gyalogosközlekedést nem zavarja,</a:t>
            </a:r>
          </a:p>
          <a:p>
            <a:pPr>
              <a:lnSpc>
                <a:spcPct val="110000"/>
              </a:lnSpc>
              <a:spcBef>
                <a:spcPts val="0"/>
              </a:spcBef>
            </a:pPr>
            <a:r>
              <a:rPr lang="hu-HU" dirty="0">
                <a:latin typeface="Times New Roman" panose="02020603050405020304" pitchFamily="18" charset="0"/>
                <a:cs typeface="Times New Roman" panose="02020603050405020304" pitchFamily="18" charset="0"/>
              </a:rPr>
              <a:t>a járművezetők kilátását nem gátolja, a közút forgalmát nem veszélyezteti,</a:t>
            </a:r>
          </a:p>
          <a:p>
            <a:pPr>
              <a:lnSpc>
                <a:spcPct val="110000"/>
              </a:lnSpc>
              <a:spcBef>
                <a:spcPts val="0"/>
              </a:spcBef>
            </a:pPr>
            <a:r>
              <a:rPr lang="hu-HU" dirty="0">
                <a:latin typeface="Times New Roman" panose="02020603050405020304" pitchFamily="18" charset="0"/>
                <a:cs typeface="Times New Roman" panose="02020603050405020304" pitchFamily="18" charset="0"/>
              </a:rPr>
              <a:t>a közművek elhelyezését, üzemeltetését, karbantartását nem akadályozza.</a:t>
            </a:r>
          </a:p>
          <a:p>
            <a:pPr marL="0" indent="0">
              <a:lnSpc>
                <a:spcPct val="110000"/>
              </a:lnSpc>
              <a:spcBef>
                <a:spcPts val="0"/>
              </a:spcBef>
              <a:buNone/>
            </a:pPr>
            <a:r>
              <a:rPr lang="hu-HU" dirty="0">
                <a:latin typeface="Times New Roman" panose="02020603050405020304" pitchFamily="18" charset="0"/>
                <a:cs typeface="Times New Roman" panose="02020603050405020304" pitchFamily="18" charset="0"/>
              </a:rPr>
              <a:t>A járdán építmények, köztárgyak, berendezések, korlátok csak az előírt szélességű gyalogossáv és az úttest felőli biztonsági sáv közötti berendezési sávban állhatnak.</a:t>
            </a:r>
          </a:p>
        </p:txBody>
      </p:sp>
    </p:spTree>
    <p:extLst>
      <p:ext uri="{BB962C8B-B14F-4D97-AF65-F5344CB8AC3E}">
        <p14:creationId xmlns:p14="http://schemas.microsoft.com/office/powerpoint/2010/main" val="27719002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4" name="Tartalom helye 3"/>
          <p:cNvPicPr>
            <a:picLocks noGrp="1"/>
          </p:cNvPicPr>
          <p:nvPr>
            <p:ph idx="1"/>
          </p:nvPr>
        </p:nvPicPr>
        <p:blipFill rotWithShape="1">
          <a:blip r:embed="rId2"/>
          <a:srcRect t="7611" r="19622" b="4669"/>
          <a:stretch/>
        </p:blipFill>
        <p:spPr bwMode="auto">
          <a:xfrm>
            <a:off x="7481455" y="0"/>
            <a:ext cx="4710545" cy="3228109"/>
          </a:xfrm>
          <a:prstGeom prst="rect">
            <a:avLst/>
          </a:prstGeom>
          <a:ln>
            <a:noFill/>
          </a:ln>
          <a:extLst>
            <a:ext uri="{53640926-AAD7-44D8-BBD7-CCE9431645EC}">
              <a14:shadowObscured xmlns:a14="http://schemas.microsoft.com/office/drawing/2010/main"/>
            </a:ext>
          </a:extLst>
        </p:spPr>
      </p:pic>
      <p:pic>
        <p:nvPicPr>
          <p:cNvPr id="5" name="Tartalom helye 3" descr="\\FILESERVER\userekVIP\MagyarM\My Documents\nyíregyíháza\képek\20170214_141924.jpg">
            <a:extLst>
              <a:ext uri="{FF2B5EF4-FFF2-40B4-BE49-F238E27FC236}">
                <a16:creationId xmlns:a16="http://schemas.microsoft.com/office/drawing/2014/main" id="{DA7120F2-61A8-4CCC-8452-97A333544A3B}"/>
              </a:ext>
            </a:extLst>
          </p:cNvPr>
          <p:cNvPicPr>
            <a:picLocks/>
          </p:cNvPicPr>
          <p:nvPr/>
        </p:nvPicPr>
        <p:blipFill rotWithShape="1">
          <a:blip r:embed="rId3" cstate="print">
            <a:extLst>
              <a:ext uri="{28A0092B-C50C-407E-A947-70E740481C1C}">
                <a14:useLocalDpi xmlns:a14="http://schemas.microsoft.com/office/drawing/2010/main" val="0"/>
              </a:ext>
            </a:extLst>
          </a:blip>
          <a:srcRect l="14013" t="-120" r="26771" b="120"/>
          <a:stretch/>
        </p:blipFill>
        <p:spPr bwMode="auto">
          <a:xfrm rot="5400000">
            <a:off x="325579" y="1461655"/>
            <a:ext cx="5070765" cy="5721927"/>
          </a:xfrm>
          <a:prstGeom prst="rect">
            <a:avLst/>
          </a:prstGeom>
          <a:noFill/>
          <a:ln>
            <a:noFill/>
          </a:ln>
        </p:spPr>
      </p:pic>
      <p:sp>
        <p:nvSpPr>
          <p:cNvPr id="2" name="Szövegdoboz 1">
            <a:extLst>
              <a:ext uri="{FF2B5EF4-FFF2-40B4-BE49-F238E27FC236}">
                <a16:creationId xmlns:a16="http://schemas.microsoft.com/office/drawing/2014/main" id="{20339956-F1D8-4914-9191-26C86DEF438D}"/>
              </a:ext>
            </a:extLst>
          </p:cNvPr>
          <p:cNvSpPr txBox="1"/>
          <p:nvPr/>
        </p:nvSpPr>
        <p:spPr>
          <a:xfrm>
            <a:off x="119383" y="197261"/>
            <a:ext cx="7142725" cy="954107"/>
          </a:xfrm>
          <a:prstGeom prst="rect">
            <a:avLst/>
          </a:prstGeom>
          <a:noFill/>
          <a:ln w="28575">
            <a:solidFill>
              <a:schemeClr val="accent1"/>
            </a:solidFill>
          </a:ln>
        </p:spPr>
        <p:txBody>
          <a:bodyPr wrap="none" rtlCol="0">
            <a:spAutoFit/>
          </a:bodyPr>
          <a:lstStyle/>
          <a:p>
            <a:r>
              <a:rPr lang="hu-HU" sz="2800" b="1" i="1" dirty="0">
                <a:solidFill>
                  <a:schemeClr val="accent5">
                    <a:lumMod val="50000"/>
                  </a:schemeClr>
                </a:solidFill>
                <a:latin typeface="Times New Roman" panose="02020603050405020304" pitchFamily="18" charset="0"/>
                <a:cs typeface="Times New Roman" panose="02020603050405020304" pitchFamily="18" charset="0"/>
              </a:rPr>
              <a:t>Energiaszállítására szolgáló közműépítmény, </a:t>
            </a:r>
          </a:p>
          <a:p>
            <a:r>
              <a:rPr lang="hu-HU" sz="2800" b="1" i="1" dirty="0">
                <a:solidFill>
                  <a:schemeClr val="accent5">
                    <a:lumMod val="50000"/>
                  </a:schemeClr>
                </a:solidFill>
                <a:latin typeface="Times New Roman" panose="02020603050405020304" pitchFamily="18" charset="0"/>
                <a:cs typeface="Times New Roman" panose="02020603050405020304" pitchFamily="18" charset="0"/>
              </a:rPr>
              <a:t>távhővezeték</a:t>
            </a:r>
          </a:p>
        </p:txBody>
      </p:sp>
      <p:pic>
        <p:nvPicPr>
          <p:cNvPr id="7" name="Kép 6">
            <a:extLst>
              <a:ext uri="{FF2B5EF4-FFF2-40B4-BE49-F238E27FC236}">
                <a16:creationId xmlns:a16="http://schemas.microsoft.com/office/drawing/2014/main" id="{DE58746F-2326-4997-92E8-42DD55079E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1925" y="3058968"/>
            <a:ext cx="6573407" cy="3898900"/>
          </a:xfrm>
          <a:prstGeom prst="rect">
            <a:avLst/>
          </a:prstGeom>
        </p:spPr>
      </p:pic>
    </p:spTree>
    <p:extLst>
      <p:ext uri="{BB962C8B-B14F-4D97-AF65-F5344CB8AC3E}">
        <p14:creationId xmlns:p14="http://schemas.microsoft.com/office/powerpoint/2010/main" val="8041387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artalom helye 4">
            <a:extLst>
              <a:ext uri="{FF2B5EF4-FFF2-40B4-BE49-F238E27FC236}">
                <a16:creationId xmlns:a16="http://schemas.microsoft.com/office/drawing/2014/main" id="{D7339566-D30E-4405-BCFA-6FA54BF8755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89045" y="2506661"/>
            <a:ext cx="5202956" cy="4351337"/>
          </a:xfrm>
        </p:spPr>
      </p:pic>
      <p:pic>
        <p:nvPicPr>
          <p:cNvPr id="7" name="Kép 6">
            <a:extLst>
              <a:ext uri="{FF2B5EF4-FFF2-40B4-BE49-F238E27FC236}">
                <a16:creationId xmlns:a16="http://schemas.microsoft.com/office/drawing/2014/main" id="{8E60D86C-71A9-414C-AD4E-999B667F97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9045" y="2"/>
            <a:ext cx="5202955" cy="2506660"/>
          </a:xfrm>
          <a:prstGeom prst="rect">
            <a:avLst/>
          </a:prstGeom>
        </p:spPr>
      </p:pic>
      <p:pic>
        <p:nvPicPr>
          <p:cNvPr id="9" name="Kép 8">
            <a:extLst>
              <a:ext uri="{FF2B5EF4-FFF2-40B4-BE49-F238E27FC236}">
                <a16:creationId xmlns:a16="http://schemas.microsoft.com/office/drawing/2014/main" id="{47775A4A-9887-4DF0-B65B-FDC1EC3AAD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29001"/>
            <a:ext cx="6989044" cy="3429000"/>
          </a:xfrm>
          <a:prstGeom prst="rect">
            <a:avLst/>
          </a:prstGeom>
        </p:spPr>
      </p:pic>
      <p:pic>
        <p:nvPicPr>
          <p:cNvPr id="11" name="Kép 10">
            <a:extLst>
              <a:ext uri="{FF2B5EF4-FFF2-40B4-BE49-F238E27FC236}">
                <a16:creationId xmlns:a16="http://schemas.microsoft.com/office/drawing/2014/main" id="{1D2F362F-231E-43FD-932B-B3BF81FAAA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6989045" cy="3429000"/>
          </a:xfrm>
          <a:prstGeom prst="rect">
            <a:avLst/>
          </a:prstGeom>
        </p:spPr>
      </p:pic>
    </p:spTree>
    <p:extLst>
      <p:ext uri="{BB962C8B-B14F-4D97-AF65-F5344CB8AC3E}">
        <p14:creationId xmlns:p14="http://schemas.microsoft.com/office/powerpoint/2010/main" val="32514526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64839A7-1196-4F63-89B0-CADC47F42BE3}"/>
              </a:ext>
            </a:extLst>
          </p:cNvPr>
          <p:cNvSpPr>
            <a:spLocks noGrp="1"/>
          </p:cNvSpPr>
          <p:nvPr>
            <p:ph type="title"/>
          </p:nvPr>
        </p:nvSpPr>
        <p:spPr>
          <a:xfrm>
            <a:off x="10886" y="0"/>
            <a:ext cx="5199743" cy="723446"/>
          </a:xfrm>
        </p:spPr>
        <p:txBody>
          <a:bodyPr>
            <a:normAutofit/>
          </a:bodyPr>
          <a:lstStyle/>
          <a:p>
            <a:r>
              <a:rPr lang="hu-HU" sz="3200" b="1" i="1" dirty="0">
                <a:solidFill>
                  <a:schemeClr val="accent5">
                    <a:lumMod val="50000"/>
                  </a:schemeClr>
                </a:solidFill>
                <a:latin typeface="Times New Roman" panose="02020603050405020304" pitchFamily="18" charset="0"/>
                <a:cs typeface="Times New Roman" panose="02020603050405020304" pitchFamily="18" charset="0"/>
              </a:rPr>
              <a:t>A távhőszolgáltató rendszerek </a:t>
            </a:r>
          </a:p>
        </p:txBody>
      </p:sp>
      <p:sp>
        <p:nvSpPr>
          <p:cNvPr id="3" name="Tartalom helye 2">
            <a:extLst>
              <a:ext uri="{FF2B5EF4-FFF2-40B4-BE49-F238E27FC236}">
                <a16:creationId xmlns:a16="http://schemas.microsoft.com/office/drawing/2014/main" id="{E700C566-BC7D-4EF8-ACB0-F6344491A289}"/>
              </a:ext>
            </a:extLst>
          </p:cNvPr>
          <p:cNvSpPr>
            <a:spLocks noGrp="1"/>
          </p:cNvSpPr>
          <p:nvPr>
            <p:ph idx="1"/>
          </p:nvPr>
        </p:nvSpPr>
        <p:spPr>
          <a:xfrm>
            <a:off x="1759528" y="723446"/>
            <a:ext cx="8880764" cy="5768914"/>
          </a:xfrm>
          <a:ln w="38100">
            <a:solidFill>
              <a:schemeClr val="accent5">
                <a:lumMod val="50000"/>
              </a:schemeClr>
            </a:solidFill>
          </a:ln>
        </p:spPr>
        <p:txBody>
          <a:bodyPr>
            <a:normAutofit fontScale="70000" lnSpcReduction="20000"/>
          </a:bodyPr>
          <a:lstStyle/>
          <a:p>
            <a:pPr marL="0" indent="0">
              <a:lnSpc>
                <a:spcPct val="120000"/>
              </a:lnSpc>
              <a:spcBef>
                <a:spcPts val="0"/>
              </a:spcBef>
              <a:buNone/>
            </a:pPr>
            <a:r>
              <a:rPr lang="hu-HU" sz="4000" b="1" dirty="0">
                <a:latin typeface="Times New Roman" panose="02020603050405020304" pitchFamily="18" charset="0"/>
                <a:cs typeface="Times New Roman" panose="02020603050405020304" pitchFamily="18" charset="0"/>
              </a:rPr>
              <a:t>elhelyezése lehet:</a:t>
            </a:r>
          </a:p>
          <a:p>
            <a:pPr marL="0" lvl="0" indent="0">
              <a:lnSpc>
                <a:spcPct val="120000"/>
              </a:lnSpc>
              <a:spcBef>
                <a:spcPts val="0"/>
              </a:spcBef>
              <a:buNone/>
            </a:pPr>
            <a:r>
              <a:rPr lang="hu-HU" sz="4000" dirty="0">
                <a:latin typeface="Times New Roman" panose="02020603050405020304" pitchFamily="18" charset="0"/>
                <a:cs typeface="Times New Roman" panose="02020603050405020304" pitchFamily="18" charset="0"/>
              </a:rPr>
              <a:t>- terepszint felett</a:t>
            </a:r>
          </a:p>
          <a:p>
            <a:pPr lvl="1">
              <a:lnSpc>
                <a:spcPct val="120000"/>
              </a:lnSpc>
              <a:spcBef>
                <a:spcPts val="0"/>
              </a:spcBef>
            </a:pPr>
            <a:r>
              <a:rPr lang="hu-HU" sz="4000" dirty="0">
                <a:latin typeface="Times New Roman" panose="02020603050405020304" pitchFamily="18" charset="0"/>
                <a:cs typeface="Times New Roman" panose="02020603050405020304" pitchFamily="18" charset="0"/>
              </a:rPr>
              <a:t>közvetlenül bakokon</a:t>
            </a:r>
          </a:p>
          <a:p>
            <a:pPr lvl="1">
              <a:lnSpc>
                <a:spcPct val="120000"/>
              </a:lnSpc>
              <a:spcBef>
                <a:spcPts val="0"/>
              </a:spcBef>
            </a:pPr>
            <a:r>
              <a:rPr lang="hu-HU" sz="4000" dirty="0">
                <a:latin typeface="Times New Roman" panose="02020603050405020304" pitchFamily="18" charset="0"/>
                <a:cs typeface="Times New Roman" panose="02020603050405020304" pitchFamily="18" charset="0"/>
              </a:rPr>
              <a:t>oszlopokon,</a:t>
            </a:r>
          </a:p>
          <a:p>
            <a:pPr lvl="1">
              <a:lnSpc>
                <a:spcPct val="120000"/>
              </a:lnSpc>
              <a:spcBef>
                <a:spcPts val="0"/>
              </a:spcBef>
            </a:pPr>
            <a:r>
              <a:rPr lang="hu-HU" sz="4000" dirty="0">
                <a:latin typeface="Times New Roman" panose="02020603050405020304" pitchFamily="18" charset="0"/>
                <a:cs typeface="Times New Roman" panose="02020603050405020304" pitchFamily="18" charset="0"/>
              </a:rPr>
              <a:t>épületek tetőzetén, falazatán,</a:t>
            </a:r>
          </a:p>
          <a:p>
            <a:pPr lvl="1">
              <a:lnSpc>
                <a:spcPct val="120000"/>
              </a:lnSpc>
              <a:spcBef>
                <a:spcPts val="0"/>
              </a:spcBef>
            </a:pPr>
            <a:r>
              <a:rPr lang="hu-HU" sz="4000" dirty="0">
                <a:latin typeface="Times New Roman" panose="02020603050405020304" pitchFamily="18" charset="0"/>
                <a:cs typeface="Times New Roman" panose="02020603050405020304" pitchFamily="18" charset="0"/>
              </a:rPr>
              <a:t>csőhídon;</a:t>
            </a:r>
          </a:p>
          <a:p>
            <a:pPr marL="0" lvl="0" indent="0">
              <a:lnSpc>
                <a:spcPct val="120000"/>
              </a:lnSpc>
              <a:spcBef>
                <a:spcPts val="0"/>
              </a:spcBef>
              <a:buNone/>
            </a:pPr>
            <a:r>
              <a:rPr lang="hu-HU" sz="4000" dirty="0">
                <a:latin typeface="Times New Roman" panose="02020603050405020304" pitchFamily="18" charset="0"/>
                <a:cs typeface="Times New Roman" panose="02020603050405020304" pitchFamily="18" charset="0"/>
              </a:rPr>
              <a:t>terepszint alatt</a:t>
            </a:r>
          </a:p>
          <a:p>
            <a:pPr lvl="1">
              <a:lnSpc>
                <a:spcPct val="120000"/>
              </a:lnSpc>
              <a:spcBef>
                <a:spcPts val="0"/>
              </a:spcBef>
            </a:pPr>
            <a:r>
              <a:rPr lang="hu-HU" sz="4000" dirty="0">
                <a:latin typeface="Times New Roman" panose="02020603050405020304" pitchFamily="18" charset="0"/>
                <a:cs typeface="Times New Roman" panose="02020603050405020304" pitchFamily="18" charset="0"/>
              </a:rPr>
              <a:t>közvetlen altalajban (megfelelő védő és hőszigeteléssel),</a:t>
            </a:r>
          </a:p>
          <a:p>
            <a:pPr lvl="1">
              <a:lnSpc>
                <a:spcPct val="120000"/>
              </a:lnSpc>
              <a:spcBef>
                <a:spcPts val="0"/>
              </a:spcBef>
            </a:pPr>
            <a:r>
              <a:rPr lang="hu-HU" sz="4000" dirty="0">
                <a:latin typeface="Times New Roman" panose="02020603050405020304" pitchFamily="18" charset="0"/>
                <a:cs typeface="Times New Roman" panose="02020603050405020304" pitchFamily="18" charset="0"/>
              </a:rPr>
              <a:t>védőburkolatban,</a:t>
            </a:r>
          </a:p>
          <a:p>
            <a:pPr lvl="1">
              <a:lnSpc>
                <a:spcPct val="120000"/>
              </a:lnSpc>
              <a:spcBef>
                <a:spcPts val="0"/>
              </a:spcBef>
            </a:pPr>
            <a:r>
              <a:rPr lang="hu-HU" sz="4000" dirty="0">
                <a:latin typeface="Times New Roman" panose="02020603050405020304" pitchFamily="18" charset="0"/>
                <a:cs typeface="Times New Roman" panose="02020603050405020304" pitchFamily="18" charset="0"/>
              </a:rPr>
              <a:t>védőcsőben,</a:t>
            </a:r>
          </a:p>
          <a:p>
            <a:pPr lvl="1">
              <a:lnSpc>
                <a:spcPct val="120000"/>
              </a:lnSpc>
              <a:spcBef>
                <a:spcPts val="0"/>
              </a:spcBef>
            </a:pPr>
            <a:r>
              <a:rPr lang="hu-HU" sz="4000" dirty="0">
                <a:latin typeface="Times New Roman" panose="02020603050405020304" pitchFamily="18" charset="0"/>
                <a:cs typeface="Times New Roman" panose="02020603050405020304" pitchFamily="18" charset="0"/>
              </a:rPr>
              <a:t>védőcsatornában,</a:t>
            </a:r>
          </a:p>
          <a:p>
            <a:pPr lvl="1">
              <a:lnSpc>
                <a:spcPct val="120000"/>
              </a:lnSpc>
              <a:spcBef>
                <a:spcPts val="0"/>
              </a:spcBef>
            </a:pPr>
            <a:r>
              <a:rPr lang="hu-HU" sz="4000" dirty="0">
                <a:latin typeface="Times New Roman" panose="02020603050405020304" pitchFamily="18" charset="0"/>
                <a:cs typeface="Times New Roman" panose="02020603050405020304" pitchFamily="18" charset="0"/>
              </a:rPr>
              <a:t>közműcsatornában – közműalagútban.</a:t>
            </a:r>
          </a:p>
        </p:txBody>
      </p:sp>
    </p:spTree>
    <p:extLst>
      <p:ext uri="{BB962C8B-B14F-4D97-AF65-F5344CB8AC3E}">
        <p14:creationId xmlns:p14="http://schemas.microsoft.com/office/powerpoint/2010/main" val="13474302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FC48032-EF7A-4687-BD40-A34C7C93FFD9}"/>
              </a:ext>
            </a:extLst>
          </p:cNvPr>
          <p:cNvSpPr>
            <a:spLocks noGrp="1"/>
          </p:cNvSpPr>
          <p:nvPr>
            <p:ph type="title"/>
          </p:nvPr>
        </p:nvSpPr>
        <p:spPr>
          <a:xfrm>
            <a:off x="8839201" y="18255"/>
            <a:ext cx="3304306" cy="6821490"/>
          </a:xfrm>
          <a:ln>
            <a:solidFill>
              <a:schemeClr val="accent5">
                <a:lumMod val="50000"/>
              </a:schemeClr>
            </a:solidFill>
          </a:ln>
        </p:spPr>
        <p:txBody>
          <a:bodyPr>
            <a:normAutofit fontScale="90000"/>
          </a:bodyPr>
          <a:lstStyle/>
          <a:p>
            <a:pPr>
              <a:lnSpc>
                <a:spcPct val="100000"/>
              </a:lnSpc>
            </a:pPr>
            <a:r>
              <a:rPr lang="hu-HU" sz="3100" b="1" i="1" dirty="0">
                <a:solidFill>
                  <a:schemeClr val="accent5">
                    <a:lumMod val="50000"/>
                  </a:schemeClr>
                </a:solidFill>
                <a:latin typeface="Times New Roman" panose="02020603050405020304" pitchFamily="18" charset="0"/>
                <a:cs typeface="Times New Roman" panose="02020603050405020304" pitchFamily="18" charset="0"/>
              </a:rPr>
              <a:t>Hőgyűrű</a:t>
            </a:r>
            <a:br>
              <a:rPr lang="hu-HU" sz="2700" dirty="0">
                <a:latin typeface="Times New Roman" panose="02020603050405020304" pitchFamily="18" charset="0"/>
                <a:cs typeface="Times New Roman" panose="02020603050405020304" pitchFamily="18" charset="0"/>
              </a:rPr>
            </a:br>
            <a:r>
              <a:rPr lang="hu-HU" sz="2700" dirty="0">
                <a:latin typeface="Times New Roman" panose="02020603050405020304" pitchFamily="18" charset="0"/>
                <a:cs typeface="Times New Roman" panose="02020603050405020304" pitchFamily="18" charset="0"/>
              </a:rPr>
              <a:t>Az Erzsébet hídon viszik át a távfűtést Budáról Pestre, egy kivételes eljárással pedig alagút is épül a Kossuth Lajos utca alatt. Budapesten 45ezer gázfűtésű háztartás távhőre állítása évente megközelítőleg 67ezer tonna CO2 kibocsátás csökkenését eredményezné. Éves szinten kb. 80t becsült  károsanyag kibocsátás-csökkenést eredményezne</a:t>
            </a:r>
            <a:r>
              <a:rPr lang="hu-HU" sz="2200" dirty="0">
                <a:latin typeface="Times New Roman" panose="02020603050405020304" pitchFamily="18" charset="0"/>
                <a:cs typeface="Times New Roman" panose="02020603050405020304" pitchFamily="18" charset="0"/>
              </a:rPr>
              <a:t>.</a:t>
            </a:r>
          </a:p>
        </p:txBody>
      </p:sp>
      <p:pic>
        <p:nvPicPr>
          <p:cNvPr id="5" name="Tartalom helye 4">
            <a:extLst>
              <a:ext uri="{FF2B5EF4-FFF2-40B4-BE49-F238E27FC236}">
                <a16:creationId xmlns:a16="http://schemas.microsoft.com/office/drawing/2014/main" id="{AB3724D5-E135-4C12-A38C-8E014831E97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032" t="27631" r="24294" b="26873"/>
          <a:stretch/>
        </p:blipFill>
        <p:spPr>
          <a:xfrm>
            <a:off x="0" y="45965"/>
            <a:ext cx="8839201" cy="6821489"/>
          </a:xfrm>
        </p:spPr>
      </p:pic>
    </p:spTree>
    <p:extLst>
      <p:ext uri="{BB962C8B-B14F-4D97-AF65-F5344CB8AC3E}">
        <p14:creationId xmlns:p14="http://schemas.microsoft.com/office/powerpoint/2010/main" val="23753447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3" name="Tartalom helye 2">
            <a:extLst>
              <a:ext uri="{FF2B5EF4-FFF2-40B4-BE49-F238E27FC236}">
                <a16:creationId xmlns:a16="http://schemas.microsoft.com/office/drawing/2014/main" id="{93F104AB-FB51-44B6-94C5-CF813E06EFCD}"/>
              </a:ext>
            </a:extLst>
          </p:cNvPr>
          <p:cNvSpPr>
            <a:spLocks noGrp="1"/>
          </p:cNvSpPr>
          <p:nvPr>
            <p:ph idx="1"/>
          </p:nvPr>
        </p:nvSpPr>
        <p:spPr>
          <a:xfrm>
            <a:off x="803564" y="685800"/>
            <a:ext cx="10584872" cy="5486400"/>
          </a:xfrm>
          <a:ln w="38100">
            <a:solidFill>
              <a:schemeClr val="accent1"/>
            </a:solidFill>
          </a:ln>
        </p:spPr>
        <p:txBody>
          <a:bodyPr>
            <a:noAutofit/>
          </a:bodyPr>
          <a:lstStyle/>
          <a:p>
            <a:pPr marL="0" indent="0" algn="ctr">
              <a:lnSpc>
                <a:spcPct val="120000"/>
              </a:lnSpc>
              <a:spcBef>
                <a:spcPts val="0"/>
              </a:spcBef>
              <a:buNone/>
            </a:pPr>
            <a:r>
              <a:rPr lang="hu-HU" b="1" i="1" dirty="0">
                <a:solidFill>
                  <a:schemeClr val="accent5">
                    <a:lumMod val="50000"/>
                  </a:schemeClr>
                </a:solidFill>
                <a:latin typeface="Times New Roman" panose="02020603050405020304" pitchFamily="18" charset="0"/>
                <a:cs typeface="Times New Roman" panose="02020603050405020304" pitchFamily="18" charset="0"/>
              </a:rPr>
              <a:t>Közmű</a:t>
            </a:r>
            <a:r>
              <a:rPr lang="hu-HU" i="1" dirty="0">
                <a:solidFill>
                  <a:schemeClr val="accent5">
                    <a:lumMod val="50000"/>
                  </a:schemeClr>
                </a:solidFill>
                <a:latin typeface="Times New Roman" panose="02020603050405020304" pitchFamily="18" charset="0"/>
                <a:cs typeface="Times New Roman" panose="02020603050405020304" pitchFamily="18" charset="0"/>
              </a:rPr>
              <a:t> </a:t>
            </a:r>
          </a:p>
          <a:p>
            <a:pPr>
              <a:lnSpc>
                <a:spcPct val="100000"/>
              </a:lnSpc>
              <a:spcBef>
                <a:spcPts val="0"/>
              </a:spcBef>
              <a:buFont typeface="Wingdings" panose="05000000000000000000" pitchFamily="2" charset="2"/>
              <a:buChar char="ü"/>
            </a:pPr>
            <a:r>
              <a:rPr lang="hu-HU" sz="2400" dirty="0">
                <a:latin typeface="Times New Roman" panose="02020603050405020304" pitchFamily="18" charset="0"/>
                <a:cs typeface="Times New Roman" panose="02020603050405020304" pitchFamily="18" charset="0"/>
              </a:rPr>
              <a:t>termelő, elosztó, gyűjtő, továbbító, szabályozó, mérő rendeltetésű építmények, vezetékek, berendezések összessége, amely </a:t>
            </a:r>
          </a:p>
          <a:p>
            <a:pPr>
              <a:lnSpc>
                <a:spcPct val="100000"/>
              </a:lnSpc>
              <a:spcBef>
                <a:spcPts val="0"/>
              </a:spcBef>
              <a:buFont typeface="Wingdings" panose="05000000000000000000" pitchFamily="2" charset="2"/>
              <a:buChar char="ü"/>
            </a:pPr>
            <a:r>
              <a:rPr lang="hu-HU" sz="2400" dirty="0">
                <a:latin typeface="Times New Roman" panose="02020603050405020304" pitchFamily="18" charset="0"/>
                <a:cs typeface="Times New Roman" panose="02020603050405020304" pitchFamily="18" charset="0"/>
              </a:rPr>
              <a:t>az egyes területfelhasználási egységek és az építmények rendeltetésszerű használatának biztosítása érdekében a fogyasztók </a:t>
            </a:r>
          </a:p>
          <a:p>
            <a:pPr lvl="1">
              <a:lnSpc>
                <a:spcPct val="100000"/>
              </a:lnSpc>
              <a:spcBef>
                <a:spcPts val="0"/>
              </a:spcBef>
            </a:pPr>
            <a:r>
              <a:rPr lang="hu-HU" dirty="0">
                <a:latin typeface="Times New Roman" panose="02020603050405020304" pitchFamily="18" charset="0"/>
                <a:cs typeface="Times New Roman" panose="02020603050405020304" pitchFamily="18" charset="0"/>
              </a:rPr>
              <a:t>vízellátási, </a:t>
            </a:r>
          </a:p>
          <a:p>
            <a:pPr lvl="1">
              <a:lnSpc>
                <a:spcPct val="100000"/>
              </a:lnSpc>
              <a:spcBef>
                <a:spcPts val="0"/>
              </a:spcBef>
            </a:pPr>
            <a:r>
              <a:rPr lang="hu-HU" dirty="0">
                <a:latin typeface="Times New Roman" panose="02020603050405020304" pitchFamily="18" charset="0"/>
                <a:cs typeface="Times New Roman" panose="02020603050405020304" pitchFamily="18" charset="0"/>
              </a:rPr>
              <a:t>szennyvízelvezetési és belterületi csapadékvíz elvezetési, </a:t>
            </a:r>
          </a:p>
          <a:p>
            <a:pPr lvl="1">
              <a:lnSpc>
                <a:spcPct val="100000"/>
              </a:lnSpc>
              <a:spcBef>
                <a:spcPts val="0"/>
              </a:spcBef>
            </a:pPr>
            <a:r>
              <a:rPr lang="hu-HU" dirty="0">
                <a:latin typeface="Times New Roman" panose="02020603050405020304" pitchFamily="18" charset="0"/>
                <a:cs typeface="Times New Roman" panose="02020603050405020304" pitchFamily="18" charset="0"/>
              </a:rPr>
              <a:t>gáz-, hő- és villamosenergia-ellátási, valamint </a:t>
            </a:r>
          </a:p>
          <a:p>
            <a:pPr lvl="1">
              <a:lnSpc>
                <a:spcPct val="100000"/>
              </a:lnSpc>
              <a:spcBef>
                <a:spcPts val="0"/>
              </a:spcBef>
            </a:pPr>
            <a:r>
              <a:rPr lang="hu-HU" dirty="0">
                <a:latin typeface="Times New Roman" panose="02020603050405020304" pitchFamily="18" charset="0"/>
                <a:cs typeface="Times New Roman" panose="02020603050405020304" pitchFamily="18" charset="0"/>
              </a:rPr>
              <a:t>hírközlési </a:t>
            </a:r>
          </a:p>
          <a:p>
            <a:pPr>
              <a:lnSpc>
                <a:spcPct val="100000"/>
              </a:lnSpc>
              <a:spcBef>
                <a:spcPts val="0"/>
              </a:spcBef>
              <a:buFont typeface="Wingdings" panose="05000000000000000000" pitchFamily="2" charset="2"/>
              <a:buChar char="ü"/>
            </a:pPr>
            <a:r>
              <a:rPr lang="hu-HU" sz="2400" dirty="0">
                <a:latin typeface="Times New Roman" panose="02020603050405020304" pitchFamily="18" charset="0"/>
                <a:cs typeface="Times New Roman" panose="02020603050405020304" pitchFamily="18" charset="0"/>
              </a:rPr>
              <a:t>időszakos vagy folyamatos igényeit a település saját termelő, illetve előkészítő berendezései révén, vagy távvezetéki rendszerekhez kapcsolódva központosan, folyamatosan, kellő biztonsággal, közösségi úton, üzemszerűen működve elégíti ki.</a:t>
            </a:r>
          </a:p>
          <a:p>
            <a:pPr marL="0" indent="0" algn="ctr">
              <a:lnSpc>
                <a:spcPct val="100000"/>
              </a:lnSpc>
              <a:spcBef>
                <a:spcPts val="0"/>
              </a:spcBef>
              <a:buNone/>
            </a:pPr>
            <a:r>
              <a:rPr lang="hu-HU" b="1" i="1" dirty="0">
                <a:solidFill>
                  <a:schemeClr val="accent5">
                    <a:lumMod val="50000"/>
                  </a:schemeClr>
                </a:solidFill>
                <a:latin typeface="Times New Roman" panose="02020603050405020304" pitchFamily="18" charset="0"/>
                <a:cs typeface="Times New Roman" panose="02020603050405020304" pitchFamily="18" charset="0"/>
              </a:rPr>
              <a:t>Közműpótló műtárgy </a:t>
            </a:r>
          </a:p>
          <a:p>
            <a:pPr marL="0" indent="0">
              <a:lnSpc>
                <a:spcPct val="100000"/>
              </a:lnSpc>
              <a:spcBef>
                <a:spcPts val="0"/>
              </a:spcBef>
              <a:buNone/>
            </a:pPr>
            <a:r>
              <a:rPr lang="hu-HU" sz="2400" dirty="0">
                <a:latin typeface="Times New Roman" panose="02020603050405020304" pitchFamily="18" charset="0"/>
                <a:cs typeface="Times New Roman" panose="02020603050405020304" pitchFamily="18" charset="0"/>
              </a:rPr>
              <a:t>a közművet helyettesítő vagy kiegészítő egyedi műtárgy.</a:t>
            </a:r>
          </a:p>
        </p:txBody>
      </p:sp>
    </p:spTree>
    <p:extLst>
      <p:ext uri="{BB962C8B-B14F-4D97-AF65-F5344CB8AC3E}">
        <p14:creationId xmlns:p14="http://schemas.microsoft.com/office/powerpoint/2010/main" val="15475039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3" name="Tartalom helye 2">
            <a:extLst>
              <a:ext uri="{FF2B5EF4-FFF2-40B4-BE49-F238E27FC236}">
                <a16:creationId xmlns:a16="http://schemas.microsoft.com/office/drawing/2014/main" id="{C75E6E14-21B9-4009-ABC4-C23A4274F930}"/>
              </a:ext>
            </a:extLst>
          </p:cNvPr>
          <p:cNvSpPr>
            <a:spLocks noGrp="1"/>
          </p:cNvSpPr>
          <p:nvPr>
            <p:ph idx="1"/>
          </p:nvPr>
        </p:nvSpPr>
        <p:spPr>
          <a:xfrm>
            <a:off x="3325090" y="1821179"/>
            <a:ext cx="8866909" cy="5018501"/>
          </a:xfrm>
          <a:ln w="38100">
            <a:solidFill>
              <a:schemeClr val="accent5">
                <a:lumMod val="75000"/>
              </a:schemeClr>
            </a:solidFill>
          </a:ln>
        </p:spPr>
        <p:txBody>
          <a:bodyPr>
            <a:normAutofit fontScale="32500" lnSpcReduction="20000"/>
          </a:bodyPr>
          <a:lstStyle/>
          <a:p>
            <a:pPr marL="0" indent="0" algn="ctr">
              <a:lnSpc>
                <a:spcPct val="120000"/>
              </a:lnSpc>
              <a:spcBef>
                <a:spcPts val="0"/>
              </a:spcBef>
              <a:buNone/>
            </a:pPr>
            <a:r>
              <a:rPr lang="hu-HU" sz="8600" b="1" i="1" dirty="0">
                <a:solidFill>
                  <a:schemeClr val="accent5">
                    <a:lumMod val="50000"/>
                  </a:schemeClr>
                </a:solidFill>
                <a:latin typeface="Times" panose="02020603050405020304" pitchFamily="18" charset="0"/>
                <a:ea typeface="Times New Roman" panose="02020603050405020304" pitchFamily="18" charset="0"/>
                <a:cs typeface="Times New Roman" panose="02020603050405020304" pitchFamily="18" charset="0"/>
              </a:rPr>
              <a:t>Sajátos építményfajták</a:t>
            </a:r>
          </a:p>
          <a:p>
            <a:pPr>
              <a:lnSpc>
                <a:spcPct val="120000"/>
              </a:lnSpc>
              <a:spcBef>
                <a:spcPts val="0"/>
              </a:spcBef>
              <a:buFont typeface="Wingdings" panose="05000000000000000000" pitchFamily="2" charset="2"/>
              <a:buChar char="ü"/>
            </a:pPr>
            <a:r>
              <a:rPr lang="hu-HU" sz="7400" dirty="0">
                <a:latin typeface="Times" panose="02020603050405020304" pitchFamily="18" charset="0"/>
                <a:ea typeface="Times New Roman" panose="02020603050405020304" pitchFamily="18" charset="0"/>
                <a:cs typeface="Times New Roman" panose="02020603050405020304" pitchFamily="18" charset="0"/>
              </a:rPr>
              <a:t>többnyire épületnek nem minősülő</a:t>
            </a:r>
            <a:r>
              <a:rPr lang="hu-HU" sz="6000" dirty="0">
                <a:latin typeface="Times" panose="02020603050405020304" pitchFamily="18" charset="0"/>
                <a:ea typeface="Times New Roman" panose="02020603050405020304" pitchFamily="18" charset="0"/>
                <a:cs typeface="Times New Roman" panose="02020603050405020304" pitchFamily="18" charset="0"/>
              </a:rPr>
              <a:t>, </a:t>
            </a:r>
          </a:p>
          <a:p>
            <a:pPr lvl="1">
              <a:lnSpc>
                <a:spcPct val="120000"/>
              </a:lnSpc>
              <a:spcBef>
                <a:spcPts val="0"/>
              </a:spcBef>
            </a:pPr>
            <a:r>
              <a:rPr lang="hu-HU" sz="6200" b="1" dirty="0">
                <a:solidFill>
                  <a:srgbClr val="FF0000"/>
                </a:solidFill>
                <a:latin typeface="Times" panose="02020603050405020304" pitchFamily="18" charset="0"/>
                <a:ea typeface="Times New Roman" panose="02020603050405020304" pitchFamily="18" charset="0"/>
                <a:cs typeface="Times New Roman" panose="02020603050405020304" pitchFamily="18" charset="0"/>
              </a:rPr>
              <a:t>közlekedési, </a:t>
            </a:r>
          </a:p>
          <a:p>
            <a:pPr lvl="1">
              <a:lnSpc>
                <a:spcPct val="120000"/>
              </a:lnSpc>
              <a:spcBef>
                <a:spcPts val="0"/>
              </a:spcBef>
            </a:pPr>
            <a:r>
              <a:rPr lang="hu-HU" sz="6200" b="1" dirty="0">
                <a:solidFill>
                  <a:srgbClr val="FF0000"/>
                </a:solidFill>
                <a:latin typeface="Times" panose="02020603050405020304" pitchFamily="18" charset="0"/>
                <a:ea typeface="Times New Roman" panose="02020603050405020304" pitchFamily="18" charset="0"/>
                <a:cs typeface="Times New Roman" panose="02020603050405020304" pitchFamily="18" charset="0"/>
              </a:rPr>
              <a:t>hírközlési, </a:t>
            </a:r>
          </a:p>
          <a:p>
            <a:pPr lvl="1">
              <a:lnSpc>
                <a:spcPct val="120000"/>
              </a:lnSpc>
              <a:spcBef>
                <a:spcPts val="0"/>
              </a:spcBef>
            </a:pPr>
            <a:r>
              <a:rPr lang="hu-HU" sz="6200" b="1" dirty="0">
                <a:solidFill>
                  <a:srgbClr val="FF0000"/>
                </a:solidFill>
                <a:latin typeface="Times" panose="02020603050405020304" pitchFamily="18" charset="0"/>
                <a:ea typeface="Times New Roman" panose="02020603050405020304" pitchFamily="18" charset="0"/>
                <a:cs typeface="Times New Roman" panose="02020603050405020304" pitchFamily="18" charset="0"/>
              </a:rPr>
              <a:t>közmű- és energiaellátási, </a:t>
            </a:r>
          </a:p>
          <a:p>
            <a:pPr lvl="1">
              <a:lnSpc>
                <a:spcPct val="120000"/>
              </a:lnSpc>
              <a:spcBef>
                <a:spcPts val="0"/>
              </a:spcBef>
            </a:pPr>
            <a:r>
              <a:rPr lang="hu-HU" sz="6200" b="1" dirty="0">
                <a:solidFill>
                  <a:srgbClr val="FF0000"/>
                </a:solidFill>
                <a:latin typeface="Times" panose="02020603050405020304" pitchFamily="18" charset="0"/>
                <a:ea typeface="Times New Roman" panose="02020603050405020304" pitchFamily="18" charset="0"/>
                <a:cs typeface="Times New Roman" panose="02020603050405020304" pitchFamily="18" charset="0"/>
              </a:rPr>
              <a:t>vízellátási és vízgazdálkodási, </a:t>
            </a:r>
          </a:p>
          <a:p>
            <a:pPr lvl="1">
              <a:lnSpc>
                <a:spcPct val="120000"/>
              </a:lnSpc>
              <a:spcBef>
                <a:spcPts val="0"/>
              </a:spcBef>
            </a:pPr>
            <a:r>
              <a:rPr lang="hu-HU" sz="6200" dirty="0">
                <a:latin typeface="Times" panose="02020603050405020304" pitchFamily="18" charset="0"/>
                <a:ea typeface="Times New Roman" panose="02020603050405020304" pitchFamily="18" charset="0"/>
                <a:cs typeface="Times New Roman" panose="02020603050405020304" pitchFamily="18" charset="0"/>
              </a:rPr>
              <a:t>bányászati tevékenységgel és a bányászati hulladék kezelésével kapcsolatos,</a:t>
            </a:r>
          </a:p>
          <a:p>
            <a:pPr lvl="1">
              <a:lnSpc>
                <a:spcPct val="120000"/>
              </a:lnSpc>
              <a:spcBef>
                <a:spcPts val="0"/>
              </a:spcBef>
            </a:pPr>
            <a:r>
              <a:rPr lang="hu-HU" sz="6200" dirty="0">
                <a:latin typeface="Times" panose="02020603050405020304" pitchFamily="18" charset="0"/>
                <a:ea typeface="Times New Roman" panose="02020603050405020304" pitchFamily="18" charset="0"/>
                <a:cs typeface="Times New Roman" panose="02020603050405020304" pitchFamily="18" charset="0"/>
              </a:rPr>
              <a:t>atomenergia alkalmazására szolgáló, valamint </a:t>
            </a:r>
          </a:p>
          <a:p>
            <a:pPr lvl="1">
              <a:lnSpc>
                <a:spcPct val="120000"/>
              </a:lnSpc>
              <a:spcBef>
                <a:spcPts val="0"/>
              </a:spcBef>
            </a:pPr>
            <a:r>
              <a:rPr lang="hu-HU" sz="6200" dirty="0">
                <a:latin typeface="Times" panose="02020603050405020304" pitchFamily="18" charset="0"/>
                <a:ea typeface="Times New Roman" panose="02020603050405020304" pitchFamily="18" charset="0"/>
                <a:cs typeface="Times New Roman" panose="02020603050405020304" pitchFamily="18" charset="0"/>
              </a:rPr>
              <a:t>a honvédelmi és katonai, továbbá a nemzetbiztonsági célú, illetve rendeltetésű</a:t>
            </a:r>
            <a:r>
              <a:rPr lang="hu-HU" sz="5000" dirty="0">
                <a:latin typeface="Times" panose="02020603050405020304" pitchFamily="18" charset="0"/>
                <a:ea typeface="Times New Roman" panose="02020603050405020304" pitchFamily="18" charset="0"/>
                <a:cs typeface="Times New Roman" panose="02020603050405020304" pitchFamily="18" charset="0"/>
              </a:rPr>
              <a:t>, </a:t>
            </a:r>
          </a:p>
          <a:p>
            <a:pPr>
              <a:lnSpc>
                <a:spcPct val="120000"/>
              </a:lnSpc>
              <a:spcBef>
                <a:spcPts val="0"/>
              </a:spcBef>
              <a:buFont typeface="Wingdings" panose="05000000000000000000" pitchFamily="2" charset="2"/>
              <a:buChar char="ü"/>
            </a:pPr>
            <a:r>
              <a:rPr lang="hu-HU" sz="7400" dirty="0">
                <a:latin typeface="Times" panose="02020603050405020304" pitchFamily="18" charset="0"/>
                <a:ea typeface="Times New Roman" panose="02020603050405020304" pitchFamily="18" charset="0"/>
                <a:cs typeface="Times New Roman" panose="02020603050405020304" pitchFamily="18" charset="0"/>
              </a:rPr>
              <a:t>sajátos technológiájú építmények, amelyek </a:t>
            </a:r>
          </a:p>
          <a:p>
            <a:pPr>
              <a:lnSpc>
                <a:spcPct val="120000"/>
              </a:lnSpc>
              <a:spcBef>
                <a:spcPts val="0"/>
              </a:spcBef>
              <a:buFont typeface="Wingdings" panose="05000000000000000000" pitchFamily="2" charset="2"/>
              <a:buChar char="ü"/>
            </a:pPr>
            <a:r>
              <a:rPr lang="hu-HU" sz="7400" dirty="0">
                <a:latin typeface="Times" panose="02020603050405020304" pitchFamily="18" charset="0"/>
                <a:ea typeface="Times New Roman" panose="02020603050405020304" pitchFamily="18" charset="0"/>
                <a:cs typeface="Times New Roman" panose="02020603050405020304" pitchFamily="18" charset="0"/>
              </a:rPr>
              <a:t>létesítésére</a:t>
            </a:r>
            <a:r>
              <a:rPr lang="hu-HU" sz="6200" dirty="0">
                <a:latin typeface="Times" panose="02020603050405020304" pitchFamily="18" charset="0"/>
                <a:ea typeface="Times New Roman" panose="02020603050405020304" pitchFamily="18" charset="0"/>
                <a:cs typeface="Times New Roman" panose="02020603050405020304" pitchFamily="18" charset="0"/>
              </a:rPr>
              <a:t> – az építményekre, építési tevékenységekre vonatkozó általános érvényű településrendezési és építési követelményrendszeren túlmenő – </a:t>
            </a:r>
            <a:r>
              <a:rPr lang="hu-HU" sz="7400" dirty="0">
                <a:latin typeface="Times" panose="02020603050405020304" pitchFamily="18" charset="0"/>
                <a:ea typeface="Times New Roman" panose="02020603050405020304" pitchFamily="18" charset="0"/>
                <a:cs typeface="Times New Roman" panose="02020603050405020304" pitchFamily="18" charset="0"/>
              </a:rPr>
              <a:t>eltérő, vagy sajátos, csak arra a rendeltetésű építményre jellemző, kiegészítő követelmények </a:t>
            </a:r>
            <a:r>
              <a:rPr lang="hu-HU" sz="6200" dirty="0">
                <a:latin typeface="Times" panose="02020603050405020304" pitchFamily="18" charset="0"/>
                <a:ea typeface="Times New Roman" panose="02020603050405020304" pitchFamily="18" charset="0"/>
                <a:cs typeface="Times New Roman" panose="02020603050405020304" pitchFamily="18" charset="0"/>
              </a:rPr>
              <a:t>megállapítására és kielégítésére van szükség.</a:t>
            </a:r>
            <a:endParaRPr lang="hu-HU" sz="6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Szövegdoboz 1">
            <a:extLst>
              <a:ext uri="{FF2B5EF4-FFF2-40B4-BE49-F238E27FC236}">
                <a16:creationId xmlns:a16="http://schemas.microsoft.com/office/drawing/2014/main" id="{C221521C-6DBB-4F88-B13D-8BE0ED0D141D}"/>
              </a:ext>
            </a:extLst>
          </p:cNvPr>
          <p:cNvSpPr txBox="1"/>
          <p:nvPr/>
        </p:nvSpPr>
        <p:spPr>
          <a:xfrm>
            <a:off x="3962400" y="18319"/>
            <a:ext cx="8229600" cy="1261884"/>
          </a:xfrm>
          <a:prstGeom prst="rect">
            <a:avLst/>
          </a:prstGeom>
          <a:noFill/>
          <a:ln w="38100">
            <a:solidFill>
              <a:schemeClr val="accent1"/>
            </a:solidFill>
          </a:ln>
        </p:spPr>
        <p:txBody>
          <a:bodyPr wrap="square" rtlCol="0">
            <a:spAutoFit/>
          </a:bodyPr>
          <a:lstStyle/>
          <a:p>
            <a:pPr algn="ctr"/>
            <a:r>
              <a:rPr lang="hu-HU" sz="2800" b="1" i="1" dirty="0">
                <a:solidFill>
                  <a:schemeClr val="accent5">
                    <a:lumMod val="50000"/>
                  </a:schemeClr>
                </a:solidFill>
                <a:latin typeface="Times New Roman" panose="02020603050405020304" pitchFamily="18" charset="0"/>
                <a:cs typeface="Times New Roman" panose="02020603050405020304" pitchFamily="18" charset="0"/>
              </a:rPr>
              <a:t>Általános építmények</a:t>
            </a:r>
          </a:p>
          <a:p>
            <a:r>
              <a:rPr lang="hu-HU" sz="2400" dirty="0">
                <a:latin typeface="Times New Roman" panose="02020603050405020304" pitchFamily="18" charset="0"/>
                <a:ea typeface="Times New Roman" panose="02020603050405020304" pitchFamily="18" charset="0"/>
                <a:cs typeface="Times New Roman" panose="02020603050405020304" pitchFamily="18" charset="0"/>
              </a:rPr>
              <a:t>az építményekre, építési tevékenységekre meghatározott általános településrendezési és építési követelmények vonatkoznak</a:t>
            </a:r>
            <a:r>
              <a:rPr lang="hu-HU" sz="2000" dirty="0">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5" name="Szövegdoboz 4">
            <a:extLst>
              <a:ext uri="{FF2B5EF4-FFF2-40B4-BE49-F238E27FC236}">
                <a16:creationId xmlns:a16="http://schemas.microsoft.com/office/drawing/2014/main" id="{35B8D070-DFA0-43BD-BB0E-DBF6CBB5AA4D}"/>
              </a:ext>
            </a:extLst>
          </p:cNvPr>
          <p:cNvSpPr txBox="1"/>
          <p:nvPr/>
        </p:nvSpPr>
        <p:spPr>
          <a:xfrm>
            <a:off x="199952" y="751029"/>
            <a:ext cx="2529393" cy="523220"/>
          </a:xfrm>
          <a:prstGeom prst="rect">
            <a:avLst/>
          </a:prstGeom>
          <a:noFill/>
          <a:ln w="38100">
            <a:solidFill>
              <a:schemeClr val="accent1"/>
            </a:solidFill>
          </a:ln>
        </p:spPr>
        <p:txBody>
          <a:bodyPr wrap="square" rtlCol="0">
            <a:spAutoFit/>
          </a:bodyPr>
          <a:lstStyle/>
          <a:p>
            <a:r>
              <a:rPr lang="hu-HU" sz="2800" b="1" i="1" dirty="0">
                <a:solidFill>
                  <a:schemeClr val="accent5">
                    <a:lumMod val="50000"/>
                  </a:schemeClr>
                </a:solidFill>
                <a:latin typeface="Times New Roman" panose="02020603050405020304" pitchFamily="18" charset="0"/>
                <a:cs typeface="Times New Roman" panose="02020603050405020304" pitchFamily="18" charset="0"/>
              </a:rPr>
              <a:t>Speciális fajtája </a:t>
            </a:r>
            <a:endParaRPr lang="hu-HU" sz="2800" b="1" i="1" dirty="0">
              <a:solidFill>
                <a:schemeClr val="accent5">
                  <a:lumMod val="50000"/>
                </a:schemeClr>
              </a:solidFill>
            </a:endParaRPr>
          </a:p>
        </p:txBody>
      </p:sp>
      <p:sp>
        <p:nvSpPr>
          <p:cNvPr id="6" name="Szövegdoboz 5">
            <a:extLst>
              <a:ext uri="{FF2B5EF4-FFF2-40B4-BE49-F238E27FC236}">
                <a16:creationId xmlns:a16="http://schemas.microsoft.com/office/drawing/2014/main" id="{5C1A6720-5AAB-4FB5-8473-F58A2DC97E4F}"/>
              </a:ext>
            </a:extLst>
          </p:cNvPr>
          <p:cNvSpPr txBox="1"/>
          <p:nvPr/>
        </p:nvSpPr>
        <p:spPr>
          <a:xfrm>
            <a:off x="0" y="3010793"/>
            <a:ext cx="2851726" cy="3847207"/>
          </a:xfrm>
          <a:prstGeom prst="rect">
            <a:avLst/>
          </a:prstGeom>
          <a:noFill/>
          <a:ln w="38100">
            <a:solidFill>
              <a:schemeClr val="accent1"/>
            </a:solidFill>
          </a:ln>
        </p:spPr>
        <p:txBody>
          <a:bodyPr wrap="square" rtlCol="0">
            <a:spAutoFit/>
          </a:bodyPr>
          <a:lstStyle/>
          <a:p>
            <a:r>
              <a:rPr lang="hu-HU" sz="2400" b="1" i="1" dirty="0">
                <a:solidFill>
                  <a:schemeClr val="accent5">
                    <a:lumMod val="50000"/>
                  </a:schemeClr>
                </a:solidFill>
                <a:latin typeface="Times New Roman" panose="02020603050405020304" pitchFamily="18" charset="0"/>
                <a:cs typeface="Times New Roman" panose="02020603050405020304" pitchFamily="18" charset="0"/>
              </a:rPr>
              <a:t>Védett építmények</a:t>
            </a:r>
            <a:endParaRPr lang="hu-HU" sz="2400" dirty="0">
              <a:solidFill>
                <a:schemeClr val="accent5">
                  <a:lumMod val="50000"/>
                </a:schemeClr>
              </a:solidFill>
              <a:latin typeface="Times New Roman" panose="02020603050405020304" pitchFamily="18" charset="0"/>
              <a:cs typeface="Times New Roman" panose="02020603050405020304" pitchFamily="18" charset="0"/>
            </a:endParaRPr>
          </a:p>
          <a:p>
            <a:r>
              <a:rPr lang="hu-HU" sz="2000" dirty="0">
                <a:latin typeface="Times" panose="02020603050405020304" pitchFamily="18" charset="0"/>
                <a:ea typeface="Times New Roman" panose="02020603050405020304" pitchFamily="18" charset="0"/>
                <a:cs typeface="Times New Roman" panose="02020603050405020304" pitchFamily="18" charset="0"/>
              </a:rPr>
              <a:t>az építményekre, építési tevékenységekre vonatkozó általános településrendezési és építési követelmények vonatkoznak, de fenntartásukra védettségi szabályok vonatkoznak,</a:t>
            </a:r>
            <a:r>
              <a:rPr lang="hu-HU" sz="2000" dirty="0">
                <a:latin typeface="Times New Roman" panose="02020603050405020304" pitchFamily="18" charset="0"/>
                <a:cs typeface="Times New Roman" panose="02020603050405020304" pitchFamily="18" charset="0"/>
              </a:rPr>
              <a:t> pl. műemlék, világörökség, helyi építészeti érték</a:t>
            </a:r>
          </a:p>
        </p:txBody>
      </p:sp>
      <p:sp>
        <p:nvSpPr>
          <p:cNvPr id="7" name="Nyíl: lefelé mutató 6">
            <a:extLst>
              <a:ext uri="{FF2B5EF4-FFF2-40B4-BE49-F238E27FC236}">
                <a16:creationId xmlns:a16="http://schemas.microsoft.com/office/drawing/2014/main" id="{C066F076-C00F-4671-81F5-6E9BFA44695C}"/>
              </a:ext>
            </a:extLst>
          </p:cNvPr>
          <p:cNvSpPr/>
          <p:nvPr/>
        </p:nvSpPr>
        <p:spPr>
          <a:xfrm rot="5400000">
            <a:off x="3098817" y="576653"/>
            <a:ext cx="484632" cy="9788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8" name="Nyíl: lefelé mutató 7">
            <a:extLst>
              <a:ext uri="{FF2B5EF4-FFF2-40B4-BE49-F238E27FC236}">
                <a16:creationId xmlns:a16="http://schemas.microsoft.com/office/drawing/2014/main" id="{FC6E8A60-5EC1-4A09-82DE-1AF059F0A08E}"/>
              </a:ext>
            </a:extLst>
          </p:cNvPr>
          <p:cNvSpPr/>
          <p:nvPr/>
        </p:nvSpPr>
        <p:spPr>
          <a:xfrm>
            <a:off x="484467" y="1427018"/>
            <a:ext cx="484632" cy="13854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4" name="Nyíl: felfelé kanyarodó 3">
            <a:extLst>
              <a:ext uri="{FF2B5EF4-FFF2-40B4-BE49-F238E27FC236}">
                <a16:creationId xmlns:a16="http://schemas.microsoft.com/office/drawing/2014/main" id="{4BAC0E1B-AE13-4436-B4E2-42D75215E360}"/>
              </a:ext>
            </a:extLst>
          </p:cNvPr>
          <p:cNvSpPr/>
          <p:nvPr/>
        </p:nvSpPr>
        <p:spPr>
          <a:xfrm rot="5400000">
            <a:off x="2053903" y="1528261"/>
            <a:ext cx="1090196" cy="978813"/>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21240281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3" name="Tartalom helye 2">
            <a:extLst>
              <a:ext uri="{FF2B5EF4-FFF2-40B4-BE49-F238E27FC236}">
                <a16:creationId xmlns:a16="http://schemas.microsoft.com/office/drawing/2014/main" id="{C264796D-5388-40C2-997E-B4610EB78682}"/>
              </a:ext>
            </a:extLst>
          </p:cNvPr>
          <p:cNvSpPr>
            <a:spLocks noGrp="1"/>
          </p:cNvSpPr>
          <p:nvPr>
            <p:ph idx="1"/>
          </p:nvPr>
        </p:nvSpPr>
        <p:spPr>
          <a:xfrm>
            <a:off x="519544" y="304800"/>
            <a:ext cx="11152911" cy="6248400"/>
          </a:xfrm>
          <a:ln w="38100">
            <a:solidFill>
              <a:schemeClr val="accent1"/>
            </a:solidFill>
          </a:ln>
        </p:spPr>
        <p:txBody>
          <a:bodyPr>
            <a:normAutofit fontScale="25000" lnSpcReduction="20000"/>
          </a:bodyPr>
          <a:lstStyle/>
          <a:p>
            <a:pPr marL="0" indent="0">
              <a:lnSpc>
                <a:spcPct val="120000"/>
              </a:lnSpc>
              <a:spcBef>
                <a:spcPts val="0"/>
              </a:spcBef>
              <a:buNone/>
            </a:pPr>
            <a:r>
              <a:rPr lang="hu-HU" sz="11200" b="1" i="1" dirty="0">
                <a:solidFill>
                  <a:schemeClr val="accent5">
                    <a:lumMod val="50000"/>
                  </a:schemeClr>
                </a:solidFill>
                <a:latin typeface="Times New Roman" panose="02020603050405020304" pitchFamily="18" charset="0"/>
                <a:cs typeface="Times New Roman" panose="02020603050405020304" pitchFamily="18" charset="0"/>
              </a:rPr>
              <a:t>Az úthálózat </a:t>
            </a:r>
          </a:p>
          <a:p>
            <a:pPr>
              <a:lnSpc>
                <a:spcPct val="120000"/>
              </a:lnSpc>
              <a:spcBef>
                <a:spcPts val="0"/>
              </a:spcBef>
            </a:pPr>
            <a:r>
              <a:rPr lang="hu-HU" sz="9600" u="sng" dirty="0">
                <a:latin typeface="Times New Roman" panose="02020603050405020304" pitchFamily="18" charset="0"/>
                <a:cs typeface="Times New Roman" panose="02020603050405020304" pitchFamily="18" charset="0"/>
              </a:rPr>
              <a:t>közutakból</a:t>
            </a:r>
          </a:p>
          <a:p>
            <a:pPr marL="457200" lvl="1" indent="0">
              <a:lnSpc>
                <a:spcPct val="120000"/>
              </a:lnSpc>
              <a:buNone/>
            </a:pPr>
            <a:r>
              <a:rPr lang="hu-HU" sz="9600" dirty="0">
                <a:latin typeface="Times New Roman" panose="02020603050405020304" pitchFamily="18" charset="0"/>
                <a:cs typeface="Times New Roman" panose="02020603050405020304" pitchFamily="18" charset="0"/>
              </a:rPr>
              <a:t>Az országos közutak az állam tulajdonában, a helyi közutak a települési vagy területi önkormányzatok tulajdonában vannak</a:t>
            </a:r>
          </a:p>
          <a:p>
            <a:pPr>
              <a:lnSpc>
                <a:spcPct val="120000"/>
              </a:lnSpc>
            </a:pPr>
            <a:r>
              <a:rPr lang="hu-HU" sz="9600" u="sng" dirty="0">
                <a:latin typeface="Times New Roman" panose="02020603050405020304" pitchFamily="18" charset="0"/>
                <a:cs typeface="Times New Roman" panose="02020603050405020304" pitchFamily="18" charset="0"/>
              </a:rPr>
              <a:t>a közforgalom elől el nem zárt magánutakból </a:t>
            </a:r>
          </a:p>
          <a:p>
            <a:pPr marL="457200" lvl="1" indent="0">
              <a:lnSpc>
                <a:spcPct val="120000"/>
              </a:lnSpc>
              <a:buNone/>
            </a:pPr>
            <a:r>
              <a:rPr lang="hu-HU" sz="9600" dirty="0">
                <a:latin typeface="Times New Roman" panose="02020603050405020304" pitchFamily="18" charset="0"/>
                <a:cs typeface="Times New Roman" panose="02020603050405020304" pitchFamily="18" charset="0"/>
              </a:rPr>
              <a:t>magánútnak minősülnek </a:t>
            </a:r>
          </a:p>
          <a:p>
            <a:pPr lvl="1">
              <a:lnSpc>
                <a:spcPct val="120000"/>
              </a:lnSpc>
              <a:buFont typeface="Courier New" panose="02070309020205020404" pitchFamily="49" charset="0"/>
              <a:buChar char="o"/>
            </a:pPr>
            <a:r>
              <a:rPr lang="hu-HU" sz="9600" dirty="0">
                <a:latin typeface="Times New Roman" panose="02020603050405020304" pitchFamily="18" charset="0"/>
                <a:cs typeface="Times New Roman" panose="02020603050405020304" pitchFamily="18" charset="0"/>
              </a:rPr>
              <a:t>a természetes személyek és a jogi személyek tulajdonában álló területen lévő utak</a:t>
            </a:r>
          </a:p>
          <a:p>
            <a:pPr lvl="1">
              <a:lnSpc>
                <a:spcPct val="120000"/>
              </a:lnSpc>
              <a:buFont typeface="Courier New" panose="02070309020205020404" pitchFamily="49" charset="0"/>
              <a:buChar char="o"/>
            </a:pPr>
            <a:r>
              <a:rPr lang="hu-HU" sz="9600" dirty="0">
                <a:latin typeface="Times New Roman" panose="02020603050405020304" pitchFamily="18" charset="0"/>
                <a:cs typeface="Times New Roman" panose="02020603050405020304" pitchFamily="18" charset="0"/>
              </a:rPr>
              <a:t>az állam vagy az önkormányzat tulajdonában álló területen lévő, közforgalom elől elzárt út, továbbá </a:t>
            </a:r>
          </a:p>
          <a:p>
            <a:pPr lvl="1">
              <a:lnSpc>
                <a:spcPct val="120000"/>
              </a:lnSpc>
              <a:buFont typeface="Courier New" panose="02070309020205020404" pitchFamily="49" charset="0"/>
              <a:buChar char="o"/>
            </a:pPr>
            <a:r>
              <a:rPr lang="hu-HU" sz="9600" dirty="0">
                <a:latin typeface="Times New Roman" panose="02020603050405020304" pitchFamily="18" charset="0"/>
                <a:cs typeface="Times New Roman" panose="02020603050405020304" pitchFamily="18" charset="0"/>
              </a:rPr>
              <a:t>az állam tulajdonában, valamint a vízügyi igazgatási szerv kezelésében lévő elsőrendű árvízvédelmi fővonalakon a kerékpáros forgalom számára megnyitott út.</a:t>
            </a:r>
          </a:p>
          <a:p>
            <a:pPr marL="0" lvl="1" indent="0">
              <a:lnSpc>
                <a:spcPct val="120000"/>
              </a:lnSpc>
              <a:spcBef>
                <a:spcPts val="0"/>
              </a:spcBef>
              <a:buNone/>
            </a:pPr>
            <a:r>
              <a:rPr lang="hu-HU" sz="9600" i="1" dirty="0">
                <a:latin typeface="Times New Roman" panose="02020603050405020304" pitchFamily="18" charset="0"/>
                <a:cs typeface="Times New Roman" panose="02020603050405020304" pitchFamily="18" charset="0"/>
              </a:rPr>
              <a:t>[</a:t>
            </a:r>
            <a:r>
              <a:rPr lang="hu-HU" sz="9600" i="1" u="sng" dirty="0">
                <a:latin typeface="Times New Roman" panose="02020603050405020304" pitchFamily="18" charset="0"/>
                <a:cs typeface="Times New Roman" panose="02020603050405020304" pitchFamily="18" charset="0"/>
              </a:rPr>
              <a:t>közforgalom elől elzárt magánút</a:t>
            </a:r>
            <a:r>
              <a:rPr lang="hu-HU" sz="9600" i="1" dirty="0">
                <a:latin typeface="Times New Roman" panose="02020603050405020304" pitchFamily="18" charset="0"/>
                <a:cs typeface="Times New Roman" panose="02020603050405020304" pitchFamily="18" charset="0"/>
              </a:rPr>
              <a:t>:</a:t>
            </a:r>
            <a:r>
              <a:rPr lang="hu-HU" sz="9600" dirty="0">
                <a:latin typeface="Times New Roman" panose="02020603050405020304" pitchFamily="18" charset="0"/>
                <a:cs typeface="Times New Roman" panose="02020603050405020304" pitchFamily="18" charset="0"/>
              </a:rPr>
              <a:t> a sorompóval, kapuval vagy más fizikai eszközzel lezárt, vagy „Mindkét irányból behajtani tilos” jelzőtáblával és a „magánút” feliratot tartalmazó kiegészítő táblával jelzett út, amely az ingatlan-nyilvántartásban közforgalom elől elzárt magánútként van bejegyezve]</a:t>
            </a:r>
          </a:p>
        </p:txBody>
      </p:sp>
    </p:spTree>
    <p:extLst>
      <p:ext uri="{BB962C8B-B14F-4D97-AF65-F5344CB8AC3E}">
        <p14:creationId xmlns:p14="http://schemas.microsoft.com/office/powerpoint/2010/main" val="32578590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3" name="Tartalom helye 2">
            <a:extLst>
              <a:ext uri="{FF2B5EF4-FFF2-40B4-BE49-F238E27FC236}">
                <a16:creationId xmlns:a16="http://schemas.microsoft.com/office/drawing/2014/main" id="{86FD108F-269A-4B07-8563-123CB2D079DB}"/>
              </a:ext>
            </a:extLst>
          </p:cNvPr>
          <p:cNvSpPr>
            <a:spLocks noGrp="1"/>
          </p:cNvSpPr>
          <p:nvPr>
            <p:ph idx="1"/>
          </p:nvPr>
        </p:nvSpPr>
        <p:spPr>
          <a:xfrm>
            <a:off x="498764" y="526474"/>
            <a:ext cx="11180618" cy="5389417"/>
          </a:xfrm>
          <a:ln w="38100">
            <a:solidFill>
              <a:schemeClr val="accent1"/>
            </a:solidFill>
          </a:ln>
        </p:spPr>
        <p:txBody>
          <a:bodyPr>
            <a:normAutofit lnSpcReduction="10000"/>
          </a:bodyPr>
          <a:lstStyle/>
          <a:p>
            <a:pPr marL="0" indent="0">
              <a:lnSpc>
                <a:spcPct val="110000"/>
              </a:lnSpc>
              <a:spcBef>
                <a:spcPts val="0"/>
              </a:spcBef>
              <a:buNone/>
            </a:pPr>
            <a:r>
              <a:rPr lang="hu-HU" sz="3500" b="1" i="1" dirty="0">
                <a:solidFill>
                  <a:schemeClr val="accent5">
                    <a:lumMod val="50000"/>
                  </a:schemeClr>
                </a:solidFill>
                <a:latin typeface="Times New Roman" panose="02020603050405020304" pitchFamily="18" charset="0"/>
                <a:cs typeface="Times New Roman" panose="02020603050405020304" pitchFamily="18" charset="0"/>
              </a:rPr>
              <a:t>közúthálózat</a:t>
            </a:r>
            <a:r>
              <a:rPr lang="hu-HU" sz="3500" dirty="0">
                <a:latin typeface="Times New Roman" panose="02020603050405020304" pitchFamily="18" charset="0"/>
                <a:cs typeface="Times New Roman" panose="02020603050405020304" pitchFamily="18" charset="0"/>
              </a:rPr>
              <a:t> </a:t>
            </a:r>
            <a:r>
              <a:rPr lang="hu-HU" sz="3000" dirty="0">
                <a:latin typeface="Times New Roman" panose="02020603050405020304" pitchFamily="18" charset="0"/>
                <a:cs typeface="Times New Roman" panose="02020603050405020304" pitchFamily="18" charset="0"/>
              </a:rPr>
              <a:t>az országos és a helyi közutak összefüggő rendszere</a:t>
            </a:r>
          </a:p>
          <a:p>
            <a:pPr marL="0" indent="0">
              <a:lnSpc>
                <a:spcPct val="110000"/>
              </a:lnSpc>
              <a:spcBef>
                <a:spcPts val="0"/>
              </a:spcBef>
              <a:buNone/>
            </a:pPr>
            <a:endParaRPr lang="hu-HU" sz="3000" dirty="0">
              <a:latin typeface="Times New Roman" panose="02020603050405020304" pitchFamily="18" charset="0"/>
              <a:cs typeface="Times New Roman" panose="02020603050405020304" pitchFamily="18" charset="0"/>
            </a:endParaRPr>
          </a:p>
          <a:p>
            <a:pPr marL="0" indent="0">
              <a:lnSpc>
                <a:spcPct val="110000"/>
              </a:lnSpc>
              <a:spcBef>
                <a:spcPts val="0"/>
              </a:spcBef>
              <a:buNone/>
            </a:pPr>
            <a:r>
              <a:rPr lang="hu-HU" sz="3000" dirty="0">
                <a:latin typeface="Times New Roman" panose="02020603050405020304" pitchFamily="18" charset="0"/>
                <a:cs typeface="Times New Roman" panose="02020603050405020304" pitchFamily="18" charset="0"/>
              </a:rPr>
              <a:t>Nem kell az ingatlan-nyilvántartásban közútként feltüntetni a közparkokban elhelyezhető szükséges utakat és parkolókat, gyalogutakat, gyalog- és kerékpárutakat.</a:t>
            </a:r>
          </a:p>
          <a:p>
            <a:pPr marL="0" indent="0">
              <a:lnSpc>
                <a:spcPct val="110000"/>
              </a:lnSpc>
              <a:buNone/>
            </a:pPr>
            <a:endParaRPr lang="hu-HU" sz="3000" i="1" dirty="0">
              <a:latin typeface="Times New Roman" panose="02020603050405020304" pitchFamily="18" charset="0"/>
              <a:cs typeface="Times New Roman" panose="02020603050405020304" pitchFamily="18" charset="0"/>
            </a:endParaRPr>
          </a:p>
          <a:p>
            <a:pPr marL="0" indent="0">
              <a:lnSpc>
                <a:spcPct val="110000"/>
              </a:lnSpc>
              <a:buNone/>
            </a:pPr>
            <a:r>
              <a:rPr lang="hu-HU" sz="3000" i="1" dirty="0">
                <a:latin typeface="Times New Roman" panose="02020603050405020304" pitchFamily="18" charset="0"/>
                <a:cs typeface="Times New Roman" panose="02020603050405020304" pitchFamily="18" charset="0"/>
              </a:rPr>
              <a:t>[</a:t>
            </a:r>
            <a:r>
              <a:rPr lang="hu-HU" sz="3000" i="1" u="sng" dirty="0">
                <a:latin typeface="Times New Roman" panose="02020603050405020304" pitchFamily="18" charset="0"/>
                <a:cs typeface="Times New Roman" panose="02020603050405020304" pitchFamily="18" charset="0"/>
              </a:rPr>
              <a:t>kerékpárút</a:t>
            </a:r>
            <a:r>
              <a:rPr lang="hu-HU" sz="3000" i="1" dirty="0">
                <a:latin typeface="Times New Roman" panose="02020603050405020304" pitchFamily="18" charset="0"/>
                <a:cs typeface="Times New Roman" panose="02020603050405020304" pitchFamily="18" charset="0"/>
              </a:rPr>
              <a:t>:</a:t>
            </a:r>
            <a:r>
              <a:rPr lang="hu-HU" sz="3000" dirty="0">
                <a:latin typeface="Times New Roman" panose="02020603050405020304" pitchFamily="18" charset="0"/>
                <a:cs typeface="Times New Roman" panose="02020603050405020304" pitchFamily="18" charset="0"/>
              </a:rPr>
              <a:t> jelzőtáblával kerékpárútként megjelölt közút;</a:t>
            </a:r>
          </a:p>
          <a:p>
            <a:pPr marL="0" indent="0">
              <a:lnSpc>
                <a:spcPct val="110000"/>
              </a:lnSpc>
              <a:buNone/>
            </a:pPr>
            <a:r>
              <a:rPr lang="hu-HU" sz="3000" i="1" u="sng" dirty="0">
                <a:latin typeface="Times New Roman" panose="02020603050405020304" pitchFamily="18" charset="0"/>
                <a:cs typeface="Times New Roman" panose="02020603050405020304" pitchFamily="18" charset="0"/>
              </a:rPr>
              <a:t>gyalogút</a:t>
            </a:r>
            <a:r>
              <a:rPr lang="hu-HU" sz="3000" i="1" dirty="0">
                <a:latin typeface="Times New Roman" panose="02020603050405020304" pitchFamily="18" charset="0"/>
                <a:cs typeface="Times New Roman" panose="02020603050405020304" pitchFamily="18" charset="0"/>
              </a:rPr>
              <a:t>:</a:t>
            </a:r>
            <a:r>
              <a:rPr lang="hu-HU" sz="3000" dirty="0">
                <a:latin typeface="Times New Roman" panose="02020603050405020304" pitchFamily="18" charset="0"/>
                <a:cs typeface="Times New Roman" panose="02020603050405020304" pitchFamily="18" charset="0"/>
              </a:rPr>
              <a:t> jelzőtáblával gyalogútként megjelölt, kizárólag a gyalogosok közlekedésére szolgál, és az úttesttől tartós fizikai akadály (árok, korlát, kerítés, sövény stb.) vagy 2m-nél nagyobb távolság választja el]</a:t>
            </a:r>
          </a:p>
        </p:txBody>
      </p:sp>
    </p:spTree>
    <p:extLst>
      <p:ext uri="{BB962C8B-B14F-4D97-AF65-F5344CB8AC3E}">
        <p14:creationId xmlns:p14="http://schemas.microsoft.com/office/powerpoint/2010/main" val="2183031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3" name="Tartalom helye 2">
            <a:extLst>
              <a:ext uri="{FF2B5EF4-FFF2-40B4-BE49-F238E27FC236}">
                <a16:creationId xmlns:a16="http://schemas.microsoft.com/office/drawing/2014/main" id="{2FB10BAF-1ABD-4685-93A9-C3F473BEC82E}"/>
              </a:ext>
            </a:extLst>
          </p:cNvPr>
          <p:cNvSpPr>
            <a:spLocks noGrp="1"/>
          </p:cNvSpPr>
          <p:nvPr>
            <p:ph idx="1"/>
          </p:nvPr>
        </p:nvSpPr>
        <p:spPr>
          <a:xfrm>
            <a:off x="484909" y="1163783"/>
            <a:ext cx="11222182" cy="4724400"/>
          </a:xfrm>
          <a:ln w="38100">
            <a:solidFill>
              <a:schemeClr val="accent1"/>
            </a:solidFill>
          </a:ln>
        </p:spPr>
        <p:txBody>
          <a:bodyPr>
            <a:normAutofit/>
          </a:bodyPr>
          <a:lstStyle/>
          <a:p>
            <a:pPr marL="0" indent="0">
              <a:buNone/>
            </a:pPr>
            <a:r>
              <a:rPr lang="hu-HU" b="1" i="1" dirty="0">
                <a:solidFill>
                  <a:schemeClr val="accent5">
                    <a:lumMod val="50000"/>
                  </a:schemeClr>
                </a:solidFill>
                <a:latin typeface="Times New Roman" panose="02020603050405020304" pitchFamily="18" charset="0"/>
                <a:cs typeface="Times New Roman" panose="02020603050405020304" pitchFamily="18" charset="0"/>
              </a:rPr>
              <a:t>az út műtárgya</a:t>
            </a:r>
            <a:r>
              <a:rPr lang="hu-HU" dirty="0">
                <a:solidFill>
                  <a:schemeClr val="accent5">
                    <a:lumMod val="50000"/>
                  </a:schemeClr>
                </a:solidFill>
                <a:latin typeface="Times New Roman" panose="02020603050405020304" pitchFamily="18" charset="0"/>
                <a:cs typeface="Times New Roman" panose="02020603050405020304" pitchFamily="18" charset="0"/>
              </a:rPr>
              <a:t> </a:t>
            </a:r>
          </a:p>
          <a:p>
            <a:pPr marL="0" indent="0">
              <a:buNone/>
            </a:pPr>
            <a:r>
              <a:rPr lang="hu-HU" dirty="0">
                <a:latin typeface="Times New Roman" panose="02020603050405020304" pitchFamily="18" charset="0"/>
                <a:cs typeface="Times New Roman" panose="02020603050405020304" pitchFamily="18" charset="0"/>
              </a:rPr>
              <a:t>a híd, a pontonhíd, a hajóhíd, a felüljáró, az áteresz, az alagút, az aluljáró, a támfal, a bélésfal, az út víztelenítését szolgáló árok, csatorna vagy más vízelvezető létesítmény; </a:t>
            </a:r>
          </a:p>
          <a:p>
            <a:pPr marL="0" indent="0">
              <a:buNone/>
            </a:pPr>
            <a:r>
              <a:rPr lang="hu-HU" dirty="0">
                <a:latin typeface="Times New Roman" panose="02020603050405020304" pitchFamily="18" charset="0"/>
                <a:cs typeface="Times New Roman" panose="02020603050405020304" pitchFamily="18" charset="0"/>
              </a:rPr>
              <a:t>a 2m-nél nagyobb nyílású áthidaló műtárgy: híd, a két méternél kisebb nyílású áthidaló műtárgy: áteresz;</a:t>
            </a:r>
          </a:p>
          <a:p>
            <a:pPr marL="0" indent="0">
              <a:buNone/>
            </a:pPr>
            <a:endParaRPr lang="hu-HU" b="1" i="1" dirty="0">
              <a:solidFill>
                <a:schemeClr val="accent5">
                  <a:lumMod val="50000"/>
                </a:schemeClr>
              </a:solidFill>
              <a:latin typeface="Times New Roman" panose="02020603050405020304" pitchFamily="18" charset="0"/>
              <a:cs typeface="Times New Roman" panose="02020603050405020304" pitchFamily="18" charset="0"/>
            </a:endParaRPr>
          </a:p>
          <a:p>
            <a:pPr marL="0" indent="0">
              <a:buNone/>
            </a:pPr>
            <a:r>
              <a:rPr lang="hu-HU" b="1" i="1" dirty="0">
                <a:solidFill>
                  <a:schemeClr val="accent5">
                    <a:lumMod val="50000"/>
                  </a:schemeClr>
                </a:solidFill>
                <a:latin typeface="Times New Roman" panose="02020603050405020304" pitchFamily="18" charset="0"/>
                <a:cs typeface="Times New Roman" panose="02020603050405020304" pitchFamily="18" charset="0"/>
              </a:rPr>
              <a:t>az út tartozéka</a:t>
            </a:r>
            <a:r>
              <a:rPr lang="hu-HU" dirty="0">
                <a:solidFill>
                  <a:schemeClr val="accent5">
                    <a:lumMod val="50000"/>
                  </a:schemeClr>
                </a:solidFill>
                <a:latin typeface="Times New Roman" panose="02020603050405020304" pitchFamily="18" charset="0"/>
                <a:cs typeface="Times New Roman" panose="02020603050405020304" pitchFamily="18" charset="0"/>
              </a:rPr>
              <a:t> </a:t>
            </a:r>
          </a:p>
          <a:p>
            <a:pPr marL="0" indent="0">
              <a:buNone/>
            </a:pPr>
            <a:r>
              <a:rPr lang="hu-HU" dirty="0">
                <a:latin typeface="Times New Roman" panose="02020603050405020304" pitchFamily="18" charset="0"/>
                <a:cs typeface="Times New Roman" panose="02020603050405020304" pitchFamily="18" charset="0"/>
              </a:rPr>
              <a:t>Többek között a zajárnyékoló fal és töltés, az út üzemeltetéséhez szükséges elektronikus hírközlő eszközök és hálózatok;</a:t>
            </a:r>
          </a:p>
          <a:p>
            <a:endParaRPr lang="hu-HU" dirty="0"/>
          </a:p>
        </p:txBody>
      </p:sp>
    </p:spTree>
    <p:extLst>
      <p:ext uri="{BB962C8B-B14F-4D97-AF65-F5344CB8AC3E}">
        <p14:creationId xmlns:p14="http://schemas.microsoft.com/office/powerpoint/2010/main" val="6688172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4103" name="Picture 7" descr="Imag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5558"/>
            <a:ext cx="12219709" cy="6860982"/>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a:extLst>
              <a:ext uri="{FF2B5EF4-FFF2-40B4-BE49-F238E27FC236}">
                <a16:creationId xmlns:a16="http://schemas.microsoft.com/office/drawing/2014/main" id="{782410DB-DB2B-46EF-962B-44CC1ECB22BF}"/>
              </a:ext>
            </a:extLst>
          </p:cNvPr>
          <p:cNvSpPr txBox="1"/>
          <p:nvPr/>
        </p:nvSpPr>
        <p:spPr>
          <a:xfrm>
            <a:off x="4405746" y="595746"/>
            <a:ext cx="1939955" cy="584775"/>
          </a:xfrm>
          <a:prstGeom prst="rect">
            <a:avLst/>
          </a:prstGeom>
          <a:noFill/>
          <a:ln w="38100">
            <a:solidFill>
              <a:schemeClr val="accent1"/>
            </a:solidFill>
          </a:ln>
        </p:spPr>
        <p:txBody>
          <a:bodyPr wrap="none" rtlCol="0">
            <a:spAutoFit/>
          </a:bodyPr>
          <a:lstStyle/>
          <a:p>
            <a:r>
              <a:rPr lang="hu-HU" sz="3200" b="1" i="1" dirty="0">
                <a:solidFill>
                  <a:schemeClr val="accent5">
                    <a:lumMod val="50000"/>
                  </a:schemeClr>
                </a:solidFill>
                <a:latin typeface="Times New Roman" panose="02020603050405020304" pitchFamily="18" charset="0"/>
                <a:cs typeface="Times New Roman" panose="02020603050405020304" pitchFamily="18" charset="0"/>
              </a:rPr>
              <a:t>Út a vízen</a:t>
            </a:r>
          </a:p>
        </p:txBody>
      </p:sp>
    </p:spTree>
    <p:extLst>
      <p:ext uri="{BB962C8B-B14F-4D97-AF65-F5344CB8AC3E}">
        <p14:creationId xmlns:p14="http://schemas.microsoft.com/office/powerpoint/2010/main" val="10444455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CD277C9A-2F2D-4A46-9C94-D822A6F86C4B}"/>
              </a:ext>
            </a:extLst>
          </p:cNvPr>
          <p:cNvSpPr>
            <a:spLocks noGrp="1"/>
          </p:cNvSpPr>
          <p:nvPr>
            <p:ph type="title"/>
          </p:nvPr>
        </p:nvSpPr>
        <p:spPr/>
        <p:txBody>
          <a:bodyPr/>
          <a:lstStyle/>
          <a:p>
            <a:endParaRPr lang="hu-HU" dirty="0"/>
          </a:p>
        </p:txBody>
      </p:sp>
      <p:pic>
        <p:nvPicPr>
          <p:cNvPr id="4" name="Tartalom helye 4">
            <a:extLst>
              <a:ext uri="{FF2B5EF4-FFF2-40B4-BE49-F238E27FC236}">
                <a16:creationId xmlns:a16="http://schemas.microsoft.com/office/drawing/2014/main" id="{479E0B60-D99E-4B1C-966C-7E496DA655F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2129" r="21105"/>
          <a:stretch/>
        </p:blipFill>
        <p:spPr>
          <a:xfrm>
            <a:off x="5711261" y="334203"/>
            <a:ext cx="6480740" cy="6523798"/>
          </a:xfrm>
        </p:spPr>
      </p:pic>
      <p:pic>
        <p:nvPicPr>
          <p:cNvPr id="5" name="Kép 4">
            <a:extLst>
              <a:ext uri="{FF2B5EF4-FFF2-40B4-BE49-F238E27FC236}">
                <a16:creationId xmlns:a16="http://schemas.microsoft.com/office/drawing/2014/main" id="{6F48D022-D14A-46B8-9C7A-CF0DD8101AC7}"/>
              </a:ext>
            </a:extLst>
          </p:cNvPr>
          <p:cNvPicPr>
            <a:picLocks noChangeAspect="1"/>
          </p:cNvPicPr>
          <p:nvPr/>
        </p:nvPicPr>
        <p:blipFill rotWithShape="1">
          <a:blip r:embed="rId3">
            <a:extLst>
              <a:ext uri="{28A0092B-C50C-407E-A947-70E740481C1C}">
                <a14:useLocalDpi xmlns:a14="http://schemas.microsoft.com/office/drawing/2010/main" val="0"/>
              </a:ext>
            </a:extLst>
          </a:blip>
          <a:srcRect l="15704"/>
          <a:stretch/>
        </p:blipFill>
        <p:spPr>
          <a:xfrm>
            <a:off x="0" y="-1"/>
            <a:ext cx="5711260" cy="3794125"/>
          </a:xfrm>
          <a:prstGeom prst="rect">
            <a:avLst/>
          </a:prstGeom>
        </p:spPr>
      </p:pic>
      <p:pic>
        <p:nvPicPr>
          <p:cNvPr id="6" name="Picture 2" descr="A különleges híd, ami a tájban való gyönyörködésre bátorítja az ...">
            <a:extLst>
              <a:ext uri="{FF2B5EF4-FFF2-40B4-BE49-F238E27FC236}">
                <a16:creationId xmlns:a16="http://schemas.microsoft.com/office/drawing/2014/main" id="{AA409BF3-115D-4949-A228-BF50601E244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238" b="9999"/>
          <a:stretch/>
        </p:blipFill>
        <p:spPr bwMode="auto">
          <a:xfrm>
            <a:off x="0" y="3794125"/>
            <a:ext cx="5711260" cy="3063875"/>
          </a:xfrm>
          <a:prstGeom prst="rect">
            <a:avLst/>
          </a:prstGeom>
          <a:noFill/>
          <a:extLst>
            <a:ext uri="{909E8E84-426E-40DD-AFC4-6F175D3DCCD1}">
              <a14:hiddenFill xmlns:a14="http://schemas.microsoft.com/office/drawing/2010/main">
                <a:solidFill>
                  <a:srgbClr val="FFFFFF"/>
                </a:solidFill>
              </a14:hiddenFill>
            </a:ext>
          </a:extLst>
        </p:spPr>
      </p:pic>
      <p:sp>
        <p:nvSpPr>
          <p:cNvPr id="7" name="Szövegdoboz 6">
            <a:extLst>
              <a:ext uri="{FF2B5EF4-FFF2-40B4-BE49-F238E27FC236}">
                <a16:creationId xmlns:a16="http://schemas.microsoft.com/office/drawing/2014/main" id="{A4E4A6CA-1DD6-4F44-807C-F1DB3FAE19CE}"/>
              </a:ext>
            </a:extLst>
          </p:cNvPr>
          <p:cNvSpPr txBox="1"/>
          <p:nvPr/>
        </p:nvSpPr>
        <p:spPr>
          <a:xfrm>
            <a:off x="0" y="41815"/>
            <a:ext cx="2372765" cy="584775"/>
          </a:xfrm>
          <a:prstGeom prst="rect">
            <a:avLst/>
          </a:prstGeom>
          <a:noFill/>
          <a:ln w="38100">
            <a:solidFill>
              <a:schemeClr val="accent1"/>
            </a:solidFill>
          </a:ln>
        </p:spPr>
        <p:txBody>
          <a:bodyPr wrap="none" rtlCol="0">
            <a:spAutoFit/>
          </a:bodyPr>
          <a:lstStyle/>
          <a:p>
            <a:r>
              <a:rPr lang="hu-HU" sz="3200" b="1" i="1" dirty="0">
                <a:solidFill>
                  <a:schemeClr val="accent5">
                    <a:lumMod val="50000"/>
                  </a:schemeClr>
                </a:solidFill>
                <a:latin typeface="Times New Roman" panose="02020603050405020304" pitchFamily="18" charset="0"/>
                <a:cs typeface="Times New Roman" panose="02020603050405020304" pitchFamily="18" charset="0"/>
              </a:rPr>
              <a:t>Utak a vízen</a:t>
            </a:r>
          </a:p>
        </p:txBody>
      </p:sp>
    </p:spTree>
    <p:extLst>
      <p:ext uri="{BB962C8B-B14F-4D97-AF65-F5344CB8AC3E}">
        <p14:creationId xmlns:p14="http://schemas.microsoft.com/office/powerpoint/2010/main" val="23771209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3" name="Tartalom helye 2">
            <a:extLst>
              <a:ext uri="{FF2B5EF4-FFF2-40B4-BE49-F238E27FC236}">
                <a16:creationId xmlns:a16="http://schemas.microsoft.com/office/drawing/2014/main" id="{2C1168BA-6EC4-4ED5-93B3-95FA0FE50565}"/>
              </a:ext>
            </a:extLst>
          </p:cNvPr>
          <p:cNvSpPr>
            <a:spLocks noGrp="1"/>
          </p:cNvSpPr>
          <p:nvPr>
            <p:ph idx="1"/>
          </p:nvPr>
        </p:nvSpPr>
        <p:spPr>
          <a:xfrm>
            <a:off x="290285" y="232229"/>
            <a:ext cx="11625943" cy="6386285"/>
          </a:xfrm>
          <a:ln w="38100">
            <a:solidFill>
              <a:schemeClr val="accent1"/>
            </a:solidFill>
          </a:ln>
        </p:spPr>
        <p:txBody>
          <a:bodyPr>
            <a:normAutofit fontScale="70000" lnSpcReduction="20000"/>
          </a:bodyPr>
          <a:lstStyle/>
          <a:p>
            <a:pPr marL="0" indent="0">
              <a:lnSpc>
                <a:spcPct val="120000"/>
              </a:lnSpc>
              <a:spcBef>
                <a:spcPts val="0"/>
              </a:spcBef>
              <a:buNone/>
            </a:pPr>
            <a:r>
              <a:rPr lang="hu-HU" sz="4000" b="1" i="1" dirty="0">
                <a:latin typeface="Times New Roman" panose="02020603050405020304" pitchFamily="18" charset="0"/>
                <a:cs typeface="Times New Roman" panose="02020603050405020304" pitchFamily="18" charset="0"/>
              </a:rPr>
              <a:t>az út határa</a:t>
            </a:r>
          </a:p>
          <a:p>
            <a:pPr marL="0" indent="0">
              <a:lnSpc>
                <a:spcPct val="120000"/>
              </a:lnSpc>
              <a:spcBef>
                <a:spcPts val="0"/>
              </a:spcBef>
              <a:buNone/>
            </a:pPr>
            <a:r>
              <a:rPr lang="hu-HU" sz="3400" dirty="0">
                <a:latin typeface="Times New Roman" panose="02020603050405020304" pitchFamily="18" charset="0"/>
                <a:cs typeface="Times New Roman" panose="02020603050405020304" pitchFamily="18" charset="0"/>
              </a:rPr>
              <a:t>az útnak – a kiemelt szegélyt, az útpadkát, a rézsűt, az út víztelenítését szolgáló árkot, csatornát, más vízelvezető létesítményt is magában foglaló – külső széle;</a:t>
            </a:r>
          </a:p>
          <a:p>
            <a:pPr marL="0" indent="0">
              <a:lnSpc>
                <a:spcPct val="120000"/>
              </a:lnSpc>
              <a:spcBef>
                <a:spcPts val="0"/>
              </a:spcBef>
              <a:buNone/>
            </a:pPr>
            <a:endParaRPr lang="hu-HU" sz="3400" dirty="0">
              <a:latin typeface="Times New Roman" panose="02020603050405020304" pitchFamily="18" charset="0"/>
              <a:cs typeface="Times New Roman" panose="02020603050405020304" pitchFamily="18" charset="0"/>
            </a:endParaRPr>
          </a:p>
          <a:p>
            <a:pPr marL="0" indent="0">
              <a:lnSpc>
                <a:spcPct val="120000"/>
              </a:lnSpc>
              <a:spcBef>
                <a:spcPts val="0"/>
              </a:spcBef>
              <a:buNone/>
            </a:pPr>
            <a:r>
              <a:rPr lang="hu-HU" sz="4000" b="1" i="1" dirty="0">
                <a:latin typeface="Times New Roman" panose="02020603050405020304" pitchFamily="18" charset="0"/>
                <a:cs typeface="Times New Roman" panose="02020603050405020304" pitchFamily="18" charset="0"/>
              </a:rPr>
              <a:t>az út területe</a:t>
            </a:r>
          </a:p>
          <a:p>
            <a:pPr marL="0" indent="0">
              <a:lnSpc>
                <a:spcPct val="120000"/>
              </a:lnSpc>
              <a:spcBef>
                <a:spcPts val="0"/>
              </a:spcBef>
              <a:buNone/>
            </a:pPr>
            <a:r>
              <a:rPr lang="hu-HU" sz="3400" dirty="0">
                <a:latin typeface="Times New Roman" panose="02020603050405020304" pitchFamily="18" charset="0"/>
                <a:cs typeface="Times New Roman" panose="02020603050405020304" pitchFamily="18" charset="0"/>
              </a:rPr>
              <a:t>az út határai közötti terület és a hozzá tartozó földrészlet;</a:t>
            </a:r>
          </a:p>
          <a:p>
            <a:pPr marL="0" indent="0">
              <a:lnSpc>
                <a:spcPct val="120000"/>
              </a:lnSpc>
              <a:spcBef>
                <a:spcPts val="0"/>
              </a:spcBef>
              <a:buNone/>
            </a:pPr>
            <a:endParaRPr lang="hu-HU" sz="3400" b="1" i="1" dirty="0">
              <a:latin typeface="Times New Roman" panose="02020603050405020304" pitchFamily="18" charset="0"/>
              <a:cs typeface="Times New Roman" panose="02020603050405020304" pitchFamily="18" charset="0"/>
            </a:endParaRPr>
          </a:p>
          <a:p>
            <a:pPr marL="0" indent="0">
              <a:lnSpc>
                <a:spcPct val="120000"/>
              </a:lnSpc>
              <a:spcBef>
                <a:spcPts val="0"/>
              </a:spcBef>
              <a:buNone/>
            </a:pPr>
            <a:r>
              <a:rPr lang="hu-HU" sz="4000" b="1" i="1" dirty="0">
                <a:latin typeface="Times New Roman" panose="02020603050405020304" pitchFamily="18" charset="0"/>
                <a:cs typeface="Times New Roman" panose="02020603050405020304" pitchFamily="18" charset="0"/>
              </a:rPr>
              <a:t>útcsatlakozás</a:t>
            </a:r>
          </a:p>
          <a:p>
            <a:pPr marL="0" indent="0">
              <a:lnSpc>
                <a:spcPct val="120000"/>
              </a:lnSpc>
              <a:spcBef>
                <a:spcPts val="0"/>
              </a:spcBef>
              <a:buNone/>
            </a:pPr>
            <a:r>
              <a:rPr lang="hu-HU" sz="3400" dirty="0">
                <a:latin typeface="Times New Roman" panose="02020603050405020304" pitchFamily="18" charset="0"/>
                <a:cs typeface="Times New Roman" panose="02020603050405020304" pitchFamily="18" charset="0"/>
              </a:rPr>
              <a:t>útnak, járműforgalmat szolgáló létesítmény (pl. üzemanyagtöltő-állomás) területének, vagy a járművek közút melletti ingatlanról közútra való ráhajtását szolgáló területnek a közúthoz csatlakozása;</a:t>
            </a:r>
          </a:p>
          <a:p>
            <a:pPr marL="0" indent="0">
              <a:lnSpc>
                <a:spcPct val="120000"/>
              </a:lnSpc>
              <a:spcBef>
                <a:spcPts val="0"/>
              </a:spcBef>
              <a:buNone/>
            </a:pPr>
            <a:endParaRPr lang="hu-HU" sz="3400" b="1" i="1" dirty="0">
              <a:latin typeface="Times New Roman" panose="02020603050405020304" pitchFamily="18" charset="0"/>
              <a:cs typeface="Times New Roman" panose="02020603050405020304" pitchFamily="18" charset="0"/>
            </a:endParaRPr>
          </a:p>
          <a:p>
            <a:pPr marL="0" indent="0">
              <a:lnSpc>
                <a:spcPct val="120000"/>
              </a:lnSpc>
              <a:spcBef>
                <a:spcPts val="0"/>
              </a:spcBef>
              <a:buNone/>
            </a:pPr>
            <a:r>
              <a:rPr lang="hu-HU" sz="4000" b="1" i="1" dirty="0">
                <a:latin typeface="Times New Roman" panose="02020603050405020304" pitchFamily="18" charset="0"/>
                <a:cs typeface="Times New Roman" panose="02020603050405020304" pitchFamily="18" charset="0"/>
              </a:rPr>
              <a:t>közúti hírközlő hálózat</a:t>
            </a:r>
          </a:p>
          <a:p>
            <a:pPr marL="0" indent="0">
              <a:lnSpc>
                <a:spcPct val="120000"/>
              </a:lnSpc>
              <a:spcBef>
                <a:spcPts val="0"/>
              </a:spcBef>
              <a:buNone/>
            </a:pPr>
            <a:r>
              <a:rPr lang="hu-HU" sz="3400" dirty="0">
                <a:latin typeface="Times New Roman" panose="02020603050405020304" pitchFamily="18" charset="0"/>
                <a:cs typeface="Times New Roman" panose="02020603050405020304" pitchFamily="18" charset="0"/>
              </a:rPr>
              <a:t>az országos közutak üzemeltetéséhez szükséges állami tulajdonú, az elektronikus hírközlésről szóló törvény szerinti elektronikus hírközlő hálózat nem aktív hálózati elemei, ideértve az elektronikus hírközlési építményeket is.</a:t>
            </a:r>
          </a:p>
          <a:p>
            <a:endParaRPr lang="hu-HU" dirty="0"/>
          </a:p>
        </p:txBody>
      </p:sp>
    </p:spTree>
    <p:extLst>
      <p:ext uri="{BB962C8B-B14F-4D97-AF65-F5344CB8AC3E}">
        <p14:creationId xmlns:p14="http://schemas.microsoft.com/office/powerpoint/2010/main" val="42657325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5122" name="Picture 2" descr="Közlekedési-csomópont-Madrid-Spanyolország - Napidoktor">
            <a:extLst>
              <a:ext uri="{FF2B5EF4-FFF2-40B4-BE49-F238E27FC236}">
                <a16:creationId xmlns:a16="http://schemas.microsoft.com/office/drawing/2014/main" id="{F600C527-A03F-4BAD-9D4B-8F096909D8F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3297382"/>
            <a:ext cx="5132330" cy="356061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Felülnézet, közül, bonyolult, autóút, közlekedési csomópont, alatt ...">
            <a:extLst>
              <a:ext uri="{FF2B5EF4-FFF2-40B4-BE49-F238E27FC236}">
                <a16:creationId xmlns:a16="http://schemas.microsoft.com/office/drawing/2014/main" id="{D2426F81-9317-4144-98F3-38AC4CF70F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5309" y="3227451"/>
            <a:ext cx="4696691" cy="3727532"/>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Bonyolult közlekedési csomópontok a nagyvilágban – jó utat! | Hír.ma">
            <a:extLst>
              <a:ext uri="{FF2B5EF4-FFF2-40B4-BE49-F238E27FC236}">
                <a16:creationId xmlns:a16="http://schemas.microsoft.com/office/drawing/2014/main" id="{BECD242E-AD85-4676-9249-735F30B8B5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23377" y="0"/>
            <a:ext cx="4868623" cy="3228109"/>
          </a:xfrm>
          <a:prstGeom prst="rect">
            <a:avLst/>
          </a:prstGeom>
          <a:noFill/>
          <a:extLst>
            <a:ext uri="{909E8E84-426E-40DD-AFC4-6F175D3DCCD1}">
              <a14:hiddenFill xmlns:a14="http://schemas.microsoft.com/office/drawing/2010/main">
                <a:solidFill>
                  <a:srgbClr val="FFFFFF"/>
                </a:solidFill>
              </a14:hiddenFill>
            </a:ext>
          </a:extLst>
        </p:spPr>
      </p:pic>
      <p:pic>
        <p:nvPicPr>
          <p:cNvPr id="9" name="Kép 8">
            <a:extLst>
              <a:ext uri="{FF2B5EF4-FFF2-40B4-BE49-F238E27FC236}">
                <a16:creationId xmlns:a16="http://schemas.microsoft.com/office/drawing/2014/main" id="{4D92AB68-9A0A-4E9E-B7F9-5C3E7D2E82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5242468" cy="3297383"/>
          </a:xfrm>
          <a:prstGeom prst="rect">
            <a:avLst/>
          </a:prstGeom>
        </p:spPr>
      </p:pic>
      <p:sp>
        <p:nvSpPr>
          <p:cNvPr id="3" name="Szövegdoboz 2">
            <a:extLst>
              <a:ext uri="{FF2B5EF4-FFF2-40B4-BE49-F238E27FC236}">
                <a16:creationId xmlns:a16="http://schemas.microsoft.com/office/drawing/2014/main" id="{5E3035FD-EB6E-445A-AFA0-36DABC53E450}"/>
              </a:ext>
            </a:extLst>
          </p:cNvPr>
          <p:cNvSpPr txBox="1"/>
          <p:nvPr/>
        </p:nvSpPr>
        <p:spPr>
          <a:xfrm>
            <a:off x="5132330" y="3429000"/>
            <a:ext cx="2619158" cy="1077218"/>
          </a:xfrm>
          <a:prstGeom prst="rect">
            <a:avLst/>
          </a:prstGeom>
          <a:noFill/>
        </p:spPr>
        <p:txBody>
          <a:bodyPr wrap="square" rtlCol="0">
            <a:spAutoFit/>
          </a:bodyPr>
          <a:lstStyle/>
          <a:p>
            <a:r>
              <a:rPr lang="hu-HU" sz="3200" b="1" i="1" dirty="0">
                <a:solidFill>
                  <a:schemeClr val="accent5">
                    <a:lumMod val="50000"/>
                  </a:schemeClr>
                </a:solidFill>
                <a:latin typeface="Times New Roman" panose="02020603050405020304" pitchFamily="18" charset="0"/>
                <a:cs typeface="Times New Roman" panose="02020603050405020304" pitchFamily="18" charset="0"/>
              </a:rPr>
              <a:t>Közlekedési</a:t>
            </a:r>
          </a:p>
          <a:p>
            <a:r>
              <a:rPr lang="hu-HU" sz="3200" b="1" i="1" dirty="0">
                <a:solidFill>
                  <a:schemeClr val="accent5">
                    <a:lumMod val="50000"/>
                  </a:schemeClr>
                </a:solidFill>
                <a:latin typeface="Times New Roman" panose="02020603050405020304" pitchFamily="18" charset="0"/>
                <a:cs typeface="Times New Roman" panose="02020603050405020304" pitchFamily="18" charset="0"/>
              </a:rPr>
              <a:t>csomópontok</a:t>
            </a:r>
          </a:p>
        </p:txBody>
      </p:sp>
    </p:spTree>
    <p:extLst>
      <p:ext uri="{BB962C8B-B14F-4D97-AF65-F5344CB8AC3E}">
        <p14:creationId xmlns:p14="http://schemas.microsoft.com/office/powerpoint/2010/main" val="24485701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3" name="Tartalom helye 2">
            <a:extLst>
              <a:ext uri="{FF2B5EF4-FFF2-40B4-BE49-F238E27FC236}">
                <a16:creationId xmlns:a16="http://schemas.microsoft.com/office/drawing/2014/main" id="{16752F73-E619-4284-BEC9-7BC9A9F0D930}"/>
              </a:ext>
            </a:extLst>
          </p:cNvPr>
          <p:cNvSpPr>
            <a:spLocks noGrp="1"/>
          </p:cNvSpPr>
          <p:nvPr>
            <p:ph idx="1"/>
          </p:nvPr>
        </p:nvSpPr>
        <p:spPr>
          <a:xfrm>
            <a:off x="325582" y="983673"/>
            <a:ext cx="11540836" cy="5015345"/>
          </a:xfrm>
          <a:ln w="38100">
            <a:solidFill>
              <a:schemeClr val="accent1"/>
            </a:solidFill>
          </a:ln>
        </p:spPr>
        <p:txBody>
          <a:bodyPr>
            <a:normAutofit lnSpcReduction="10000"/>
          </a:bodyPr>
          <a:lstStyle/>
          <a:p>
            <a:pPr marL="0" indent="0">
              <a:lnSpc>
                <a:spcPct val="110000"/>
              </a:lnSpc>
              <a:spcBef>
                <a:spcPts val="0"/>
              </a:spcBef>
              <a:buNone/>
            </a:pPr>
            <a:r>
              <a:rPr lang="hu-HU" dirty="0">
                <a:latin typeface="Times New Roman" panose="02020603050405020304" pitchFamily="18" charset="0"/>
                <a:cs typeface="Times New Roman" panose="02020603050405020304" pitchFamily="18" charset="0"/>
              </a:rPr>
              <a:t>Az országos közút építtetője jogosult a nyomvonal által érintett idegen ingatlant felszín alatti közút építésére igénybe venni akként, hogy az idegen ingatlanon</a:t>
            </a:r>
          </a:p>
          <a:p>
            <a:pPr>
              <a:lnSpc>
                <a:spcPct val="110000"/>
              </a:lnSpc>
              <a:spcBef>
                <a:spcPts val="0"/>
              </a:spcBef>
            </a:pPr>
            <a:r>
              <a:rPr lang="hu-HU" dirty="0">
                <a:latin typeface="Times New Roman" panose="02020603050405020304" pitchFamily="18" charset="0"/>
                <a:cs typeface="Times New Roman" panose="02020603050405020304" pitchFamily="18" charset="0"/>
              </a:rPr>
              <a:t>annak felszíne alatt az országos közúthálózathoz kapcsolódó alagutat építhet,</a:t>
            </a:r>
          </a:p>
          <a:p>
            <a:pPr>
              <a:lnSpc>
                <a:spcPct val="110000"/>
              </a:lnSpc>
              <a:spcBef>
                <a:spcPts val="0"/>
              </a:spcBef>
            </a:pPr>
            <a:r>
              <a:rPr lang="hu-HU" dirty="0">
                <a:latin typeface="Times New Roman" panose="02020603050405020304" pitchFamily="18" charset="0"/>
                <a:cs typeface="Times New Roman" panose="02020603050405020304" pitchFamily="18" charset="0"/>
              </a:rPr>
              <a:t>annak felszínén – az ingatlanra lépve – a végleges építési engedély alapján az alagút biztonságos üzemeltetéséhez szükséges létesítményeket helyezhet el.</a:t>
            </a:r>
          </a:p>
          <a:p>
            <a:pPr marL="0" indent="0">
              <a:lnSpc>
                <a:spcPct val="110000"/>
              </a:lnSpc>
              <a:spcBef>
                <a:spcPts val="0"/>
              </a:spcBef>
              <a:buNone/>
            </a:pPr>
            <a:endParaRPr lang="hu-HU" dirty="0">
              <a:latin typeface="Times New Roman" panose="02020603050405020304" pitchFamily="18" charset="0"/>
              <a:cs typeface="Times New Roman" panose="02020603050405020304" pitchFamily="18" charset="0"/>
            </a:endParaRPr>
          </a:p>
          <a:p>
            <a:pPr marL="0" indent="0">
              <a:lnSpc>
                <a:spcPct val="110000"/>
              </a:lnSpc>
              <a:spcBef>
                <a:spcPts val="0"/>
              </a:spcBef>
              <a:buNone/>
            </a:pPr>
            <a:r>
              <a:rPr lang="hu-HU" dirty="0">
                <a:latin typeface="Times New Roman" panose="02020603050405020304" pitchFamily="18" charset="0"/>
                <a:cs typeface="Times New Roman" panose="02020603050405020304" pitchFamily="18" charset="0"/>
              </a:rPr>
              <a:t>Az ingatlan jogi jellegeként az ingatlan-nyilvántartásban fel kell jegyezni, hogy annak területe felszín alatti közúttal érintett.</a:t>
            </a:r>
          </a:p>
          <a:p>
            <a:pPr marL="0" indent="0">
              <a:lnSpc>
                <a:spcPct val="110000"/>
              </a:lnSpc>
              <a:spcBef>
                <a:spcPts val="0"/>
              </a:spcBef>
              <a:buNone/>
            </a:pPr>
            <a:endParaRPr lang="hu-HU" dirty="0">
              <a:latin typeface="Times New Roman" panose="02020603050405020304" pitchFamily="18" charset="0"/>
              <a:cs typeface="Times New Roman" panose="02020603050405020304" pitchFamily="18" charset="0"/>
            </a:endParaRPr>
          </a:p>
          <a:p>
            <a:pPr marL="0" indent="0">
              <a:lnSpc>
                <a:spcPct val="110000"/>
              </a:lnSpc>
              <a:spcBef>
                <a:spcPts val="0"/>
              </a:spcBef>
              <a:buNone/>
            </a:pPr>
            <a:r>
              <a:rPr lang="hu-HU" dirty="0">
                <a:latin typeface="Times New Roman" panose="02020603050405020304" pitchFamily="18" charset="0"/>
                <a:cs typeface="Times New Roman" panose="02020603050405020304" pitchFamily="18" charset="0"/>
              </a:rPr>
              <a:t>Az érintett ingatlan tulajdonosa köteles tűrni </a:t>
            </a:r>
            <a:r>
              <a:rPr lang="hu-HU" b="1" dirty="0">
                <a:latin typeface="Times New Roman" panose="02020603050405020304" pitchFamily="18" charset="0"/>
                <a:cs typeface="Times New Roman" panose="02020603050405020304" pitchFamily="18" charset="0"/>
              </a:rPr>
              <a:t>az ingatlana felszíne alatti közút </a:t>
            </a:r>
            <a:r>
              <a:rPr lang="hu-HU" dirty="0">
                <a:latin typeface="Times New Roman" panose="02020603050405020304" pitchFamily="18" charset="0"/>
                <a:cs typeface="Times New Roman" panose="02020603050405020304" pitchFamily="18" charset="0"/>
              </a:rPr>
              <a:t>építése érdekében történő igénybevételt.</a:t>
            </a:r>
          </a:p>
          <a:p>
            <a:pPr marL="0" indent="0">
              <a:lnSpc>
                <a:spcPct val="120000"/>
              </a:lnSpc>
              <a:spcBef>
                <a:spcPts val="0"/>
              </a:spcBef>
              <a:buNone/>
            </a:pPr>
            <a:endParaRPr lang="hu-HU" dirty="0">
              <a:latin typeface="Times New Roman" panose="02020603050405020304" pitchFamily="18" charset="0"/>
              <a:cs typeface="Times New Roman" panose="02020603050405020304" pitchFamily="18" charset="0"/>
            </a:endParaRPr>
          </a:p>
          <a:p>
            <a:endParaRPr lang="hu-HU" dirty="0"/>
          </a:p>
        </p:txBody>
      </p:sp>
    </p:spTree>
    <p:extLst>
      <p:ext uri="{BB962C8B-B14F-4D97-AF65-F5344CB8AC3E}">
        <p14:creationId xmlns:p14="http://schemas.microsoft.com/office/powerpoint/2010/main" val="41106181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3" name="Tartalom helye 2">
            <a:extLst>
              <a:ext uri="{FF2B5EF4-FFF2-40B4-BE49-F238E27FC236}">
                <a16:creationId xmlns:a16="http://schemas.microsoft.com/office/drawing/2014/main" id="{18D16BC4-7755-4110-9D17-EA4C58BA73FB}"/>
              </a:ext>
            </a:extLst>
          </p:cNvPr>
          <p:cNvSpPr>
            <a:spLocks noGrp="1"/>
          </p:cNvSpPr>
          <p:nvPr>
            <p:ph idx="1"/>
          </p:nvPr>
        </p:nvSpPr>
        <p:spPr>
          <a:xfrm>
            <a:off x="138545" y="180108"/>
            <a:ext cx="11873346" cy="6483927"/>
          </a:xfrm>
          <a:ln w="38100">
            <a:solidFill>
              <a:schemeClr val="accent1"/>
            </a:solidFill>
          </a:ln>
        </p:spPr>
        <p:txBody>
          <a:bodyPr>
            <a:normAutofit/>
          </a:bodyPr>
          <a:lstStyle/>
          <a:p>
            <a:pPr marL="0" indent="0">
              <a:lnSpc>
                <a:spcPct val="110000"/>
              </a:lnSpc>
              <a:buNone/>
            </a:pPr>
            <a:r>
              <a:rPr lang="hu-HU" dirty="0">
                <a:latin typeface="Times New Roman" panose="02020603050405020304" pitchFamily="18" charset="0"/>
                <a:cs typeface="Times New Roman" panose="02020603050405020304" pitchFamily="18" charset="0"/>
              </a:rPr>
              <a:t>Ha a felszín alatti igénybevétel a felszín alatti közútépítési joggal terhelt ingatlan rendeltetésszerű használatát korlátozza, a tulajdonos a használat korlátozásának, akadályozásának megfelelő </a:t>
            </a:r>
            <a:r>
              <a:rPr lang="hu-HU" b="1" dirty="0">
                <a:latin typeface="Times New Roman" panose="02020603050405020304" pitchFamily="18" charset="0"/>
                <a:cs typeface="Times New Roman" panose="02020603050405020304" pitchFamily="18" charset="0"/>
              </a:rPr>
              <a:t>forgalmi értékcsökkenésnek megfelelő </a:t>
            </a:r>
            <a:r>
              <a:rPr lang="hu-HU" dirty="0">
                <a:latin typeface="Times New Roman" panose="02020603050405020304" pitchFamily="18" charset="0"/>
                <a:cs typeface="Times New Roman" panose="02020603050405020304" pitchFamily="18" charset="0"/>
              </a:rPr>
              <a:t>mértékű egyösszegű kártalanításra jogosult.</a:t>
            </a:r>
          </a:p>
          <a:p>
            <a:pPr marL="0" indent="0">
              <a:buNone/>
            </a:pPr>
            <a:endParaRPr lang="hu-HU" dirty="0">
              <a:latin typeface="Times New Roman" panose="02020603050405020304" pitchFamily="18" charset="0"/>
              <a:cs typeface="Times New Roman" panose="02020603050405020304" pitchFamily="18" charset="0"/>
            </a:endParaRPr>
          </a:p>
          <a:p>
            <a:pPr marL="0" indent="0">
              <a:buNone/>
            </a:pPr>
            <a:r>
              <a:rPr lang="hu-HU" dirty="0">
                <a:latin typeface="Times New Roman" panose="02020603050405020304" pitchFamily="18" charset="0"/>
                <a:cs typeface="Times New Roman" panose="02020603050405020304" pitchFamily="18" charset="0"/>
              </a:rPr>
              <a:t>A közút kezelőjének hozzájárulása szükséges</a:t>
            </a:r>
          </a:p>
          <a:p>
            <a:r>
              <a:rPr lang="hu-HU" dirty="0">
                <a:latin typeface="Times New Roman" panose="02020603050405020304" pitchFamily="18" charset="0"/>
                <a:cs typeface="Times New Roman" panose="02020603050405020304" pitchFamily="18" charset="0"/>
              </a:rPr>
              <a:t>külterületen a közút tengelyétől számított 50m-en, autópálya, autóút és főútvonal esetén 100m-en belül nyomvonal jellegű építmény elhelyezéséhez, bővítéséhez, </a:t>
            </a:r>
          </a:p>
          <a:p>
            <a:r>
              <a:rPr lang="hu-HU" dirty="0">
                <a:latin typeface="Times New Roman" panose="02020603050405020304" pitchFamily="18" charset="0"/>
                <a:cs typeface="Times New Roman" panose="02020603050405020304" pitchFamily="18" charset="0"/>
              </a:rPr>
              <a:t>belterületen – a közút mellett – közlekedési és közműterületen belül nyomvonal jellegű építmény elhelyezéséhez, bővítéséhez,</a:t>
            </a:r>
          </a:p>
          <a:p>
            <a:pPr marL="0" indent="0">
              <a:buNone/>
            </a:pPr>
            <a:r>
              <a:rPr lang="hu-HU" dirty="0">
                <a:latin typeface="Times New Roman" panose="02020603050405020304" pitchFamily="18" charset="0"/>
                <a:cs typeface="Times New Roman" panose="02020603050405020304" pitchFamily="18" charset="0"/>
              </a:rPr>
              <a:t>amennyiben az elhelyezendő létesítmény dőlési távolsága a közút határát keresztezi.</a:t>
            </a:r>
          </a:p>
          <a:p>
            <a:endParaRPr lang="hu-HU" dirty="0"/>
          </a:p>
        </p:txBody>
      </p:sp>
    </p:spTree>
    <p:extLst>
      <p:ext uri="{BB962C8B-B14F-4D97-AF65-F5344CB8AC3E}">
        <p14:creationId xmlns:p14="http://schemas.microsoft.com/office/powerpoint/2010/main" val="6094941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CD8D52CB-DB18-4332-8366-976125956BBF}"/>
              </a:ext>
            </a:extLst>
          </p:cNvPr>
          <p:cNvSpPr>
            <a:spLocks noGrp="1"/>
          </p:cNvSpPr>
          <p:nvPr>
            <p:ph type="title"/>
          </p:nvPr>
        </p:nvSpPr>
        <p:spPr>
          <a:xfrm>
            <a:off x="6885708" y="268977"/>
            <a:ext cx="1274620" cy="729384"/>
          </a:xfrm>
          <a:ln w="38100">
            <a:solidFill>
              <a:schemeClr val="accent1"/>
            </a:solidFill>
          </a:ln>
        </p:spPr>
        <p:txBody>
          <a:bodyPr>
            <a:normAutofit/>
          </a:bodyPr>
          <a:lstStyle/>
          <a:p>
            <a:r>
              <a:rPr lang="hu-HU" sz="3200" b="1" i="1" dirty="0">
                <a:solidFill>
                  <a:schemeClr val="accent5">
                    <a:lumMod val="50000"/>
                  </a:schemeClr>
                </a:solidFill>
                <a:latin typeface="Times New Roman" panose="02020603050405020304" pitchFamily="18" charset="0"/>
                <a:cs typeface="Times New Roman" panose="02020603050405020304" pitchFamily="18" charset="0"/>
              </a:rPr>
              <a:t>Hidak</a:t>
            </a:r>
          </a:p>
        </p:txBody>
      </p:sp>
      <p:pic>
        <p:nvPicPr>
          <p:cNvPr id="2050" name="Picture 2" descr="Megyeri híd – Wikipédia">
            <a:extLst>
              <a:ext uri="{FF2B5EF4-FFF2-40B4-BE49-F238E27FC236}">
                <a16:creationId xmlns:a16="http://schemas.microsoft.com/office/drawing/2014/main" id="{68202C8D-4909-4C77-86A8-53C1CE019B3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61602" y="1177637"/>
            <a:ext cx="7530398" cy="5680364"/>
          </a:xfrm>
          <a:prstGeom prst="rect">
            <a:avLst/>
          </a:prstGeom>
          <a:noFill/>
          <a:extLst>
            <a:ext uri="{909E8E84-426E-40DD-AFC4-6F175D3DCCD1}">
              <a14:hiddenFill xmlns:a14="http://schemas.microsoft.com/office/drawing/2010/main">
                <a:solidFill>
                  <a:srgbClr val="FFFFFF"/>
                </a:solidFill>
              </a14:hiddenFill>
            </a:ext>
          </a:extLst>
        </p:spPr>
      </p:pic>
      <p:pic>
        <p:nvPicPr>
          <p:cNvPr id="5" name="Kép 4">
            <a:extLst>
              <a:ext uri="{FF2B5EF4-FFF2-40B4-BE49-F238E27FC236}">
                <a16:creationId xmlns:a16="http://schemas.microsoft.com/office/drawing/2014/main" id="{140533CD-D744-49F0-B522-A840EADC3936}"/>
              </a:ext>
            </a:extLst>
          </p:cNvPr>
          <p:cNvPicPr>
            <a:picLocks noChangeAspect="1"/>
          </p:cNvPicPr>
          <p:nvPr/>
        </p:nvPicPr>
        <p:blipFill rotWithShape="1">
          <a:blip r:embed="rId3">
            <a:extLst>
              <a:ext uri="{28A0092B-C50C-407E-A947-70E740481C1C}">
                <a14:useLocalDpi xmlns:a14="http://schemas.microsoft.com/office/drawing/2010/main" val="0"/>
              </a:ext>
            </a:extLst>
          </a:blip>
          <a:srcRect l="20880" r="14664" b="9717"/>
          <a:stretch/>
        </p:blipFill>
        <p:spPr>
          <a:xfrm>
            <a:off x="124691" y="0"/>
            <a:ext cx="4544293" cy="2764336"/>
          </a:xfrm>
          <a:prstGeom prst="rect">
            <a:avLst/>
          </a:prstGeom>
        </p:spPr>
      </p:pic>
      <p:pic>
        <p:nvPicPr>
          <p:cNvPr id="8" name="Kép 7">
            <a:extLst>
              <a:ext uri="{FF2B5EF4-FFF2-40B4-BE49-F238E27FC236}">
                <a16:creationId xmlns:a16="http://schemas.microsoft.com/office/drawing/2014/main" id="{1D2A6EEA-64A5-4401-B3BC-53332C6A7482}"/>
              </a:ext>
            </a:extLst>
          </p:cNvPr>
          <p:cNvPicPr>
            <a:picLocks noChangeAspect="1"/>
          </p:cNvPicPr>
          <p:nvPr/>
        </p:nvPicPr>
        <p:blipFill rotWithShape="1">
          <a:blip r:embed="rId4">
            <a:extLst>
              <a:ext uri="{28A0092B-C50C-407E-A947-70E740481C1C}">
                <a14:useLocalDpi xmlns:a14="http://schemas.microsoft.com/office/drawing/2010/main" val="0"/>
              </a:ext>
            </a:extLst>
          </a:blip>
          <a:srcRect l="25612" r="27031"/>
          <a:stretch/>
        </p:blipFill>
        <p:spPr>
          <a:xfrm>
            <a:off x="0" y="2764336"/>
            <a:ext cx="4661602" cy="4093664"/>
          </a:xfrm>
          <a:prstGeom prst="rect">
            <a:avLst/>
          </a:prstGeom>
        </p:spPr>
      </p:pic>
    </p:spTree>
    <p:extLst>
      <p:ext uri="{BB962C8B-B14F-4D97-AF65-F5344CB8AC3E}">
        <p14:creationId xmlns:p14="http://schemas.microsoft.com/office/powerpoint/2010/main" val="20011583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3" name="Tartalom helye 2">
            <a:extLst>
              <a:ext uri="{FF2B5EF4-FFF2-40B4-BE49-F238E27FC236}">
                <a16:creationId xmlns:a16="http://schemas.microsoft.com/office/drawing/2014/main" id="{1F481C57-1D26-48AA-B35A-A0CDD0B89328}"/>
              </a:ext>
            </a:extLst>
          </p:cNvPr>
          <p:cNvSpPr>
            <a:spLocks noGrp="1"/>
          </p:cNvSpPr>
          <p:nvPr>
            <p:ph idx="1"/>
          </p:nvPr>
        </p:nvSpPr>
        <p:spPr>
          <a:xfrm>
            <a:off x="1059873" y="561109"/>
            <a:ext cx="10072254" cy="5735782"/>
          </a:xfrm>
          <a:ln w="38100">
            <a:solidFill>
              <a:schemeClr val="accent5">
                <a:lumMod val="75000"/>
              </a:schemeClr>
            </a:solidFill>
          </a:ln>
        </p:spPr>
        <p:txBody>
          <a:bodyPr>
            <a:normAutofit lnSpcReduction="10000"/>
          </a:bodyPr>
          <a:lstStyle/>
          <a:p>
            <a:pPr marL="0" indent="0" algn="ctr">
              <a:lnSpc>
                <a:spcPct val="100000"/>
              </a:lnSpc>
              <a:spcBef>
                <a:spcPts val="0"/>
              </a:spcBef>
              <a:buNone/>
            </a:pPr>
            <a:r>
              <a:rPr lang="hu-HU" sz="3200" b="1" i="1" dirty="0">
                <a:solidFill>
                  <a:schemeClr val="accent5">
                    <a:lumMod val="50000"/>
                  </a:schemeClr>
                </a:solidFill>
                <a:latin typeface="Times" panose="02020603050405020304" pitchFamily="18" charset="0"/>
                <a:ea typeface="Times New Roman" panose="02020603050405020304" pitchFamily="18" charset="0"/>
                <a:cs typeface="Times New Roman" panose="02020603050405020304" pitchFamily="18" charset="0"/>
              </a:rPr>
              <a:t>Nyomvonal jellegű építmények</a:t>
            </a:r>
          </a:p>
          <a:p>
            <a:pPr marL="0" indent="0">
              <a:lnSpc>
                <a:spcPct val="100000"/>
              </a:lnSpc>
              <a:spcBef>
                <a:spcPts val="0"/>
              </a:spcBef>
              <a:buNone/>
            </a:pPr>
            <a:r>
              <a:rPr lang="hu-HU" dirty="0">
                <a:latin typeface="Times" panose="02020603050405020304" pitchFamily="18" charset="0"/>
                <a:ea typeface="Times New Roman" panose="02020603050405020304" pitchFamily="18" charset="0"/>
                <a:cs typeface="Times New Roman" panose="02020603050405020304" pitchFamily="18" charset="0"/>
              </a:rPr>
              <a:t>a</a:t>
            </a:r>
            <a:r>
              <a:rPr lang="hu-HU" i="1" dirty="0">
                <a:latin typeface="Times" panose="02020603050405020304" pitchFamily="18" charset="0"/>
                <a:ea typeface="Times New Roman" panose="02020603050405020304" pitchFamily="18" charset="0"/>
                <a:cs typeface="Times New Roman" panose="02020603050405020304" pitchFamily="18" charset="0"/>
              </a:rPr>
              <a:t> </a:t>
            </a:r>
            <a:r>
              <a:rPr lang="hu-HU" dirty="0">
                <a:latin typeface="Times" panose="02020603050405020304" pitchFamily="18" charset="0"/>
                <a:ea typeface="Times New Roman" panose="02020603050405020304" pitchFamily="18" charset="0"/>
                <a:cs typeface="Times New Roman" panose="02020603050405020304" pitchFamily="18" charset="0"/>
              </a:rPr>
              <a:t>sajátos építményfajta speciális típusa:</a:t>
            </a:r>
          </a:p>
          <a:p>
            <a:pPr lvl="1">
              <a:lnSpc>
                <a:spcPct val="100000"/>
              </a:lnSpc>
              <a:spcBef>
                <a:spcPts val="0"/>
              </a:spcBef>
            </a:pPr>
            <a:r>
              <a:rPr lang="hu-HU" dirty="0">
                <a:solidFill>
                  <a:srgbClr val="FF0000"/>
                </a:solidFill>
                <a:latin typeface="Times" panose="02020603050405020304" pitchFamily="18" charset="0"/>
                <a:ea typeface="Times New Roman" panose="02020603050405020304" pitchFamily="18" charset="0"/>
                <a:cs typeface="Times New Roman" panose="02020603050405020304" pitchFamily="18" charset="0"/>
              </a:rPr>
              <a:t>a vasúti pálya, </a:t>
            </a:r>
          </a:p>
          <a:p>
            <a:pPr lvl="1">
              <a:lnSpc>
                <a:spcPct val="100000"/>
              </a:lnSpc>
              <a:spcBef>
                <a:spcPts val="0"/>
              </a:spcBef>
            </a:pPr>
            <a:r>
              <a:rPr lang="hu-HU" dirty="0">
                <a:solidFill>
                  <a:srgbClr val="FF0000"/>
                </a:solidFill>
                <a:latin typeface="Times" panose="02020603050405020304" pitchFamily="18" charset="0"/>
                <a:ea typeface="Times New Roman" panose="02020603050405020304" pitchFamily="18" charset="0"/>
                <a:cs typeface="Times New Roman" panose="02020603050405020304" pitchFamily="18" charset="0"/>
              </a:rPr>
              <a:t>a függő- és szállítószalag-pálya, </a:t>
            </a:r>
          </a:p>
          <a:p>
            <a:pPr lvl="1">
              <a:lnSpc>
                <a:spcPct val="100000"/>
              </a:lnSpc>
              <a:spcBef>
                <a:spcPts val="0"/>
              </a:spcBef>
            </a:pPr>
            <a:r>
              <a:rPr lang="hu-HU" dirty="0">
                <a:solidFill>
                  <a:srgbClr val="FF0000"/>
                </a:solidFill>
                <a:latin typeface="Times" panose="02020603050405020304" pitchFamily="18" charset="0"/>
                <a:ea typeface="Times New Roman" panose="02020603050405020304" pitchFamily="18" charset="0"/>
                <a:cs typeface="Times New Roman" panose="02020603050405020304" pitchFamily="18" charset="0"/>
              </a:rPr>
              <a:t>az út, </a:t>
            </a:r>
          </a:p>
          <a:p>
            <a:pPr lvl="1">
              <a:lnSpc>
                <a:spcPct val="100000"/>
              </a:lnSpc>
              <a:spcBef>
                <a:spcPts val="0"/>
              </a:spcBef>
            </a:pPr>
            <a:r>
              <a:rPr lang="hu-HU" dirty="0">
                <a:solidFill>
                  <a:srgbClr val="FF0000"/>
                </a:solidFill>
                <a:latin typeface="Times" panose="02020603050405020304" pitchFamily="18" charset="0"/>
                <a:ea typeface="Times New Roman" panose="02020603050405020304" pitchFamily="18" charset="0"/>
                <a:cs typeface="Times New Roman" panose="02020603050405020304" pitchFamily="18" charset="0"/>
              </a:rPr>
              <a:t>a vízilétesítmény, a vízellátási vezeték, </a:t>
            </a:r>
          </a:p>
          <a:p>
            <a:pPr lvl="1">
              <a:lnSpc>
                <a:spcPct val="100000"/>
              </a:lnSpc>
              <a:spcBef>
                <a:spcPts val="0"/>
              </a:spcBef>
            </a:pPr>
            <a:r>
              <a:rPr lang="hu-HU" dirty="0">
                <a:solidFill>
                  <a:srgbClr val="FF0000"/>
                </a:solidFill>
                <a:latin typeface="Times" panose="02020603050405020304" pitchFamily="18" charset="0"/>
                <a:ea typeface="Times New Roman" panose="02020603050405020304" pitchFamily="18" charset="0"/>
                <a:cs typeface="Times New Roman" panose="02020603050405020304" pitchFamily="18" charset="0"/>
              </a:rPr>
              <a:t>a csatorna, </a:t>
            </a:r>
          </a:p>
          <a:p>
            <a:pPr lvl="1">
              <a:lnSpc>
                <a:spcPct val="100000"/>
              </a:lnSpc>
              <a:spcBef>
                <a:spcPts val="0"/>
              </a:spcBef>
            </a:pPr>
            <a:r>
              <a:rPr lang="hu-HU" dirty="0">
                <a:solidFill>
                  <a:srgbClr val="FF0000"/>
                </a:solidFill>
                <a:latin typeface="Times" panose="02020603050405020304" pitchFamily="18" charset="0"/>
                <a:ea typeface="Times New Roman" panose="02020603050405020304" pitchFamily="18" charset="0"/>
                <a:cs typeface="Times New Roman" panose="02020603050405020304" pitchFamily="18" charset="0"/>
              </a:rPr>
              <a:t>a szénhidrogén-termelés </a:t>
            </a:r>
            <a:r>
              <a:rPr lang="hu-HU" dirty="0" err="1">
                <a:solidFill>
                  <a:srgbClr val="FF0000"/>
                </a:solidFill>
                <a:latin typeface="Times" panose="02020603050405020304" pitchFamily="18" charset="0"/>
                <a:ea typeface="Times New Roman" panose="02020603050405020304" pitchFamily="18" charset="0"/>
                <a:cs typeface="Times New Roman" panose="02020603050405020304" pitchFamily="18" charset="0"/>
              </a:rPr>
              <a:t>mezőbeli</a:t>
            </a:r>
            <a:r>
              <a:rPr lang="hu-HU" dirty="0">
                <a:solidFill>
                  <a:srgbClr val="FF0000"/>
                </a:solidFill>
                <a:latin typeface="Times" panose="02020603050405020304" pitchFamily="18" charset="0"/>
                <a:ea typeface="Times New Roman" panose="02020603050405020304" pitchFamily="18" charset="0"/>
                <a:cs typeface="Times New Roman" panose="02020603050405020304" pitchFamily="18" charset="0"/>
              </a:rPr>
              <a:t> vezetékei, </a:t>
            </a:r>
          </a:p>
          <a:p>
            <a:pPr lvl="1">
              <a:lnSpc>
                <a:spcPct val="100000"/>
              </a:lnSpc>
              <a:spcBef>
                <a:spcPts val="0"/>
              </a:spcBef>
            </a:pPr>
            <a:r>
              <a:rPr lang="hu-HU" dirty="0">
                <a:solidFill>
                  <a:srgbClr val="FF0000"/>
                </a:solidFill>
                <a:latin typeface="Times" panose="02020603050405020304" pitchFamily="18" charset="0"/>
                <a:ea typeface="Times New Roman" panose="02020603050405020304" pitchFamily="18" charset="0"/>
                <a:cs typeface="Times New Roman" panose="02020603050405020304" pitchFamily="18" charset="0"/>
              </a:rPr>
              <a:t>a kőolaj- és a kőolajtermék-szállító vezeték, </a:t>
            </a:r>
          </a:p>
          <a:p>
            <a:pPr lvl="1">
              <a:lnSpc>
                <a:spcPct val="100000"/>
              </a:lnSpc>
              <a:spcBef>
                <a:spcPts val="0"/>
              </a:spcBef>
            </a:pPr>
            <a:r>
              <a:rPr lang="hu-HU" dirty="0">
                <a:solidFill>
                  <a:srgbClr val="FF0000"/>
                </a:solidFill>
                <a:latin typeface="Times" panose="02020603050405020304" pitchFamily="18" charset="0"/>
                <a:ea typeface="Times New Roman" panose="02020603050405020304" pitchFamily="18" charset="0"/>
                <a:cs typeface="Times New Roman" panose="02020603050405020304" pitchFamily="18" charset="0"/>
              </a:rPr>
              <a:t>a földgázszállító vezeték, a földgáz-célvezeték és a földgáz-elosztóvezeték, </a:t>
            </a:r>
          </a:p>
          <a:p>
            <a:pPr lvl="1">
              <a:lnSpc>
                <a:spcPct val="100000"/>
              </a:lnSpc>
              <a:spcBef>
                <a:spcPts val="0"/>
              </a:spcBef>
            </a:pPr>
            <a:r>
              <a:rPr lang="hu-HU" dirty="0">
                <a:solidFill>
                  <a:srgbClr val="FF0000"/>
                </a:solidFill>
                <a:latin typeface="Times" panose="02020603050405020304" pitchFamily="18" charset="0"/>
                <a:ea typeface="Times New Roman" panose="02020603050405020304" pitchFamily="18" charset="0"/>
                <a:cs typeface="Times New Roman" panose="02020603050405020304" pitchFamily="18" charset="0"/>
              </a:rPr>
              <a:t>a szén-dioxid-szállító vezeték, az egyéb gáz- és gáztermékek vezetéke, </a:t>
            </a:r>
          </a:p>
          <a:p>
            <a:pPr lvl="1">
              <a:lnSpc>
                <a:spcPct val="100000"/>
              </a:lnSpc>
              <a:spcBef>
                <a:spcPts val="0"/>
              </a:spcBef>
            </a:pPr>
            <a:r>
              <a:rPr lang="hu-HU" dirty="0">
                <a:solidFill>
                  <a:srgbClr val="FF0000"/>
                </a:solidFill>
                <a:latin typeface="Times" panose="02020603050405020304" pitchFamily="18" charset="0"/>
                <a:ea typeface="Times New Roman" panose="02020603050405020304" pitchFamily="18" charset="0"/>
                <a:cs typeface="Times New Roman" panose="02020603050405020304" pitchFamily="18" charset="0"/>
              </a:rPr>
              <a:t>a villamosenergia-átviteli és elosztóhálózat, a villamosenergia-termelői, magán- és közvetlen vezeték, </a:t>
            </a:r>
          </a:p>
          <a:p>
            <a:pPr lvl="1">
              <a:lnSpc>
                <a:spcPct val="100000"/>
              </a:lnSpc>
              <a:spcBef>
                <a:spcPts val="0"/>
              </a:spcBef>
            </a:pPr>
            <a:r>
              <a:rPr lang="hu-HU" dirty="0">
                <a:solidFill>
                  <a:srgbClr val="FF0000"/>
                </a:solidFill>
                <a:latin typeface="Times" panose="02020603050405020304" pitchFamily="18" charset="0"/>
                <a:ea typeface="Times New Roman" panose="02020603050405020304" pitchFamily="18" charset="0"/>
                <a:cs typeface="Times New Roman" panose="02020603050405020304" pitchFamily="18" charset="0"/>
              </a:rPr>
              <a:t>a távhővezeték-hálózat, </a:t>
            </a:r>
          </a:p>
          <a:p>
            <a:pPr lvl="1">
              <a:lnSpc>
                <a:spcPct val="100000"/>
              </a:lnSpc>
              <a:spcBef>
                <a:spcPts val="0"/>
              </a:spcBef>
            </a:pPr>
            <a:r>
              <a:rPr lang="hu-HU" dirty="0">
                <a:solidFill>
                  <a:srgbClr val="FF0000"/>
                </a:solidFill>
                <a:latin typeface="Times" panose="02020603050405020304" pitchFamily="18" charset="0"/>
                <a:ea typeface="Times New Roman" panose="02020603050405020304" pitchFamily="18" charset="0"/>
                <a:cs typeface="Times New Roman" panose="02020603050405020304" pitchFamily="18" charset="0"/>
              </a:rPr>
              <a:t>az elektronikus hírközlési építmény.</a:t>
            </a:r>
          </a:p>
        </p:txBody>
      </p:sp>
    </p:spTree>
    <p:extLst>
      <p:ext uri="{BB962C8B-B14F-4D97-AF65-F5344CB8AC3E}">
        <p14:creationId xmlns:p14="http://schemas.microsoft.com/office/powerpoint/2010/main" val="30778277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95DA608-C6DF-49CA-9134-5C4C6D556971}"/>
              </a:ext>
            </a:extLst>
          </p:cNvPr>
          <p:cNvSpPr>
            <a:spLocks noGrp="1"/>
          </p:cNvSpPr>
          <p:nvPr>
            <p:ph type="title"/>
          </p:nvPr>
        </p:nvSpPr>
        <p:spPr/>
        <p:txBody>
          <a:bodyPr/>
          <a:lstStyle/>
          <a:p>
            <a:endParaRPr lang="hu-HU" dirty="0"/>
          </a:p>
        </p:txBody>
      </p:sp>
      <p:pic>
        <p:nvPicPr>
          <p:cNvPr id="4" name="Kép 3">
            <a:extLst>
              <a:ext uri="{FF2B5EF4-FFF2-40B4-BE49-F238E27FC236}">
                <a16:creationId xmlns:a16="http://schemas.microsoft.com/office/drawing/2014/main" id="{B843A318-42EC-46E2-A85B-9E8C7236CFBD}"/>
              </a:ext>
            </a:extLst>
          </p:cNvPr>
          <p:cNvPicPr>
            <a:picLocks noChangeAspect="1"/>
          </p:cNvPicPr>
          <p:nvPr/>
        </p:nvPicPr>
        <p:blipFill rotWithShape="1">
          <a:blip r:embed="rId2">
            <a:extLst>
              <a:ext uri="{28A0092B-C50C-407E-A947-70E740481C1C}">
                <a14:useLocalDpi xmlns:a14="http://schemas.microsoft.com/office/drawing/2010/main" val="0"/>
              </a:ext>
            </a:extLst>
          </a:blip>
          <a:srcRect t="11611" b="12335"/>
          <a:stretch/>
        </p:blipFill>
        <p:spPr>
          <a:xfrm>
            <a:off x="0" y="43109"/>
            <a:ext cx="9424106" cy="3240417"/>
          </a:xfrm>
          <a:prstGeom prst="rect">
            <a:avLst/>
          </a:prstGeom>
        </p:spPr>
      </p:pic>
      <p:pic>
        <p:nvPicPr>
          <p:cNvPr id="9" name="Tartalom helye 8">
            <a:extLst>
              <a:ext uri="{FF2B5EF4-FFF2-40B4-BE49-F238E27FC236}">
                <a16:creationId xmlns:a16="http://schemas.microsoft.com/office/drawing/2014/main" id="{E1CE44BA-6123-439D-A7E3-082B51C45E2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31260"/>
          <a:stretch/>
        </p:blipFill>
        <p:spPr>
          <a:xfrm>
            <a:off x="4472069" y="3283526"/>
            <a:ext cx="7719932" cy="3531364"/>
          </a:xfrm>
          <a:prstGeom prst="rect">
            <a:avLst/>
          </a:prstGeom>
        </p:spPr>
      </p:pic>
      <p:sp>
        <p:nvSpPr>
          <p:cNvPr id="10" name="Szövegdoboz 9">
            <a:extLst>
              <a:ext uri="{FF2B5EF4-FFF2-40B4-BE49-F238E27FC236}">
                <a16:creationId xmlns:a16="http://schemas.microsoft.com/office/drawing/2014/main" id="{FBDD3EB7-5BA4-46AF-BB90-CE7A16BCEADF}"/>
              </a:ext>
            </a:extLst>
          </p:cNvPr>
          <p:cNvSpPr txBox="1"/>
          <p:nvPr/>
        </p:nvSpPr>
        <p:spPr>
          <a:xfrm>
            <a:off x="0" y="5001491"/>
            <a:ext cx="4523995" cy="584775"/>
          </a:xfrm>
          <a:prstGeom prst="rect">
            <a:avLst/>
          </a:prstGeom>
          <a:noFill/>
        </p:spPr>
        <p:txBody>
          <a:bodyPr wrap="none" rtlCol="0">
            <a:spAutoFit/>
          </a:bodyPr>
          <a:lstStyle/>
          <a:p>
            <a:r>
              <a:rPr lang="hu-HU" sz="3200" b="1" i="1" dirty="0">
                <a:solidFill>
                  <a:schemeClr val="accent5">
                    <a:lumMod val="50000"/>
                  </a:schemeClr>
                </a:solidFill>
                <a:latin typeface="Times New Roman" panose="02020603050405020304" pitchFamily="18" charset="0"/>
                <a:cs typeface="Times New Roman" panose="02020603050405020304" pitchFamily="18" charset="0"/>
              </a:rPr>
              <a:t>Híd – közmű – épület -út</a:t>
            </a:r>
          </a:p>
        </p:txBody>
      </p:sp>
    </p:spTree>
    <p:extLst>
      <p:ext uri="{BB962C8B-B14F-4D97-AF65-F5344CB8AC3E}">
        <p14:creationId xmlns:p14="http://schemas.microsoft.com/office/powerpoint/2010/main" val="12384571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A687E5A0-5AEE-4CEA-8AF4-77E159AE2272}"/>
              </a:ext>
            </a:extLst>
          </p:cNvPr>
          <p:cNvSpPr>
            <a:spLocks noGrp="1"/>
          </p:cNvSpPr>
          <p:nvPr>
            <p:ph type="title"/>
          </p:nvPr>
        </p:nvSpPr>
        <p:spPr/>
        <p:txBody>
          <a:bodyPr/>
          <a:lstStyle/>
          <a:p>
            <a:endParaRPr lang="hu-HU" dirty="0"/>
          </a:p>
        </p:txBody>
      </p:sp>
      <p:pic>
        <p:nvPicPr>
          <p:cNvPr id="5" name="Tartalom helye 4">
            <a:extLst>
              <a:ext uri="{FF2B5EF4-FFF2-40B4-BE49-F238E27FC236}">
                <a16:creationId xmlns:a16="http://schemas.microsoft.com/office/drawing/2014/main" id="{A69A68C6-597D-4216-BE20-D1E19131408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3525" r="14573" b="5882"/>
          <a:stretch/>
        </p:blipFill>
        <p:spPr>
          <a:xfrm>
            <a:off x="0" y="3230706"/>
            <a:ext cx="5140036" cy="3627293"/>
          </a:xfrm>
        </p:spPr>
      </p:pic>
      <p:pic>
        <p:nvPicPr>
          <p:cNvPr id="7" name="Kép 6">
            <a:extLst>
              <a:ext uri="{FF2B5EF4-FFF2-40B4-BE49-F238E27FC236}">
                <a16:creationId xmlns:a16="http://schemas.microsoft.com/office/drawing/2014/main" id="{4BD4B1FD-03B4-42A9-8A5A-2A4DBA961096}"/>
              </a:ext>
            </a:extLst>
          </p:cNvPr>
          <p:cNvPicPr>
            <a:picLocks noChangeAspect="1"/>
          </p:cNvPicPr>
          <p:nvPr/>
        </p:nvPicPr>
        <p:blipFill rotWithShape="1">
          <a:blip r:embed="rId3">
            <a:extLst>
              <a:ext uri="{28A0092B-C50C-407E-A947-70E740481C1C}">
                <a14:useLocalDpi xmlns:a14="http://schemas.microsoft.com/office/drawing/2010/main" val="0"/>
              </a:ext>
            </a:extLst>
          </a:blip>
          <a:srcRect l="10970" t="5936"/>
          <a:stretch/>
        </p:blipFill>
        <p:spPr>
          <a:xfrm>
            <a:off x="5428413" y="0"/>
            <a:ext cx="6763588" cy="3230706"/>
          </a:xfrm>
          <a:prstGeom prst="rect">
            <a:avLst/>
          </a:prstGeom>
        </p:spPr>
      </p:pic>
      <p:pic>
        <p:nvPicPr>
          <p:cNvPr id="8" name="Tartalom helye 4">
            <a:extLst>
              <a:ext uri="{FF2B5EF4-FFF2-40B4-BE49-F238E27FC236}">
                <a16:creationId xmlns:a16="http://schemas.microsoft.com/office/drawing/2014/main" id="{3944BA80-2F9B-43F5-915E-024DE3007ED6}"/>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6026" t="7623" r="6835"/>
          <a:stretch/>
        </p:blipFill>
        <p:spPr>
          <a:xfrm>
            <a:off x="0" y="0"/>
            <a:ext cx="5442013" cy="3230706"/>
          </a:xfrm>
          <a:prstGeom prst="rect">
            <a:avLst/>
          </a:prstGeom>
        </p:spPr>
      </p:pic>
      <p:pic>
        <p:nvPicPr>
          <p:cNvPr id="10" name="Kép 9">
            <a:extLst>
              <a:ext uri="{FF2B5EF4-FFF2-40B4-BE49-F238E27FC236}">
                <a16:creationId xmlns:a16="http://schemas.microsoft.com/office/drawing/2014/main" id="{504B268C-C67F-4935-ABC3-AED92307BB10}"/>
              </a:ext>
            </a:extLst>
          </p:cNvPr>
          <p:cNvPicPr>
            <a:picLocks noChangeAspect="1"/>
          </p:cNvPicPr>
          <p:nvPr/>
        </p:nvPicPr>
        <p:blipFill rotWithShape="1">
          <a:blip r:embed="rId5">
            <a:extLst>
              <a:ext uri="{28A0092B-C50C-407E-A947-70E740481C1C}">
                <a14:useLocalDpi xmlns:a14="http://schemas.microsoft.com/office/drawing/2010/main" val="0"/>
              </a:ext>
            </a:extLst>
          </a:blip>
          <a:srcRect l="6489" t="11376" r="13643" b="7154"/>
          <a:stretch/>
        </p:blipFill>
        <p:spPr>
          <a:xfrm>
            <a:off x="6848375" y="3230707"/>
            <a:ext cx="5343625" cy="3627294"/>
          </a:xfrm>
          <a:prstGeom prst="rect">
            <a:avLst/>
          </a:prstGeom>
        </p:spPr>
      </p:pic>
      <p:sp>
        <p:nvSpPr>
          <p:cNvPr id="3" name="Szövegdoboz 2">
            <a:extLst>
              <a:ext uri="{FF2B5EF4-FFF2-40B4-BE49-F238E27FC236}">
                <a16:creationId xmlns:a16="http://schemas.microsoft.com/office/drawing/2014/main" id="{BD8631EB-07B8-4CE3-B1F5-B1DACC6BE0BE}"/>
              </a:ext>
            </a:extLst>
          </p:cNvPr>
          <p:cNvSpPr txBox="1"/>
          <p:nvPr/>
        </p:nvSpPr>
        <p:spPr>
          <a:xfrm>
            <a:off x="5355248" y="4751964"/>
            <a:ext cx="1277914" cy="584775"/>
          </a:xfrm>
          <a:prstGeom prst="rect">
            <a:avLst/>
          </a:prstGeom>
          <a:noFill/>
          <a:ln w="38100">
            <a:solidFill>
              <a:schemeClr val="accent1"/>
            </a:solidFill>
          </a:ln>
        </p:spPr>
        <p:txBody>
          <a:bodyPr wrap="none" rtlCol="0">
            <a:spAutoFit/>
          </a:bodyPr>
          <a:lstStyle/>
          <a:p>
            <a:r>
              <a:rPr lang="hu-HU" sz="3200" b="1" dirty="0">
                <a:latin typeface="Times New Roman" panose="02020603050405020304" pitchFamily="18" charset="0"/>
                <a:cs typeface="Times New Roman" panose="02020603050405020304" pitchFamily="18" charset="0"/>
              </a:rPr>
              <a:t>Hidak</a:t>
            </a:r>
          </a:p>
        </p:txBody>
      </p:sp>
    </p:spTree>
    <p:extLst>
      <p:ext uri="{BB962C8B-B14F-4D97-AF65-F5344CB8AC3E}">
        <p14:creationId xmlns:p14="http://schemas.microsoft.com/office/powerpoint/2010/main" val="30520431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5E1C803-B331-4853-A2FB-2485C5BACCA0}"/>
              </a:ext>
            </a:extLst>
          </p:cNvPr>
          <p:cNvSpPr>
            <a:spLocks noGrp="1"/>
          </p:cNvSpPr>
          <p:nvPr>
            <p:ph type="title"/>
          </p:nvPr>
        </p:nvSpPr>
        <p:spPr>
          <a:xfrm>
            <a:off x="5720516" y="225261"/>
            <a:ext cx="6400801" cy="909493"/>
          </a:xfrm>
          <a:ln w="38100">
            <a:solidFill>
              <a:schemeClr val="accent1"/>
            </a:solidFill>
          </a:ln>
        </p:spPr>
        <p:txBody>
          <a:bodyPr>
            <a:normAutofit fontScale="90000"/>
          </a:bodyPr>
          <a:lstStyle/>
          <a:p>
            <a:r>
              <a:rPr lang="hu-HU" sz="3200" b="1" i="1" dirty="0">
                <a:solidFill>
                  <a:schemeClr val="accent5">
                    <a:lumMod val="50000"/>
                  </a:schemeClr>
                </a:solidFill>
                <a:latin typeface="Times New Roman" panose="02020603050405020304" pitchFamily="18" charset="0"/>
                <a:cs typeface="Times New Roman" panose="02020603050405020304" pitchFamily="18" charset="0"/>
              </a:rPr>
              <a:t>Többszintes vasúti és Metró csomópont</a:t>
            </a:r>
          </a:p>
        </p:txBody>
      </p:sp>
      <p:pic>
        <p:nvPicPr>
          <p:cNvPr id="5" name="Tartalom helye 4">
            <a:extLst>
              <a:ext uri="{FF2B5EF4-FFF2-40B4-BE49-F238E27FC236}">
                <a16:creationId xmlns:a16="http://schemas.microsoft.com/office/drawing/2014/main" id="{D7CD5C5D-C4AC-45CF-9F38-B3724CDE49F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9984" t="12440" r="11651" b="27382"/>
          <a:stretch/>
        </p:blipFill>
        <p:spPr>
          <a:xfrm>
            <a:off x="0" y="0"/>
            <a:ext cx="5558951" cy="5100479"/>
          </a:xfrm>
        </p:spPr>
      </p:pic>
      <p:pic>
        <p:nvPicPr>
          <p:cNvPr id="7" name="Kép 6">
            <a:extLst>
              <a:ext uri="{FF2B5EF4-FFF2-40B4-BE49-F238E27FC236}">
                <a16:creationId xmlns:a16="http://schemas.microsoft.com/office/drawing/2014/main" id="{A238CFF3-8ABB-4443-B52C-09D5F138AD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8951" y="1690688"/>
            <a:ext cx="6633049" cy="5196550"/>
          </a:xfrm>
          <a:prstGeom prst="rect">
            <a:avLst/>
          </a:prstGeom>
        </p:spPr>
      </p:pic>
    </p:spTree>
    <p:extLst>
      <p:ext uri="{BB962C8B-B14F-4D97-AF65-F5344CB8AC3E}">
        <p14:creationId xmlns:p14="http://schemas.microsoft.com/office/powerpoint/2010/main" val="22639592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6" name="Kép 5">
            <a:extLst>
              <a:ext uri="{FF2B5EF4-FFF2-40B4-BE49-F238E27FC236}">
                <a16:creationId xmlns:a16="http://schemas.microsoft.com/office/drawing/2014/main" id="{013C1C5C-24C4-447B-94AF-720B141E02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54" y="3022481"/>
            <a:ext cx="5639251" cy="3835520"/>
          </a:xfrm>
          <a:prstGeom prst="rect">
            <a:avLst/>
          </a:prstGeom>
        </p:spPr>
      </p:pic>
      <p:pic>
        <p:nvPicPr>
          <p:cNvPr id="7" name="Kép 6">
            <a:extLst>
              <a:ext uri="{FF2B5EF4-FFF2-40B4-BE49-F238E27FC236}">
                <a16:creationId xmlns:a16="http://schemas.microsoft.com/office/drawing/2014/main" id="{E3A0FC91-32A9-4354-99F7-1ABE2BD76A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3105" y="15081"/>
            <a:ext cx="6538896" cy="4351338"/>
          </a:xfrm>
          <a:prstGeom prst="rect">
            <a:avLst/>
          </a:prstGeom>
        </p:spPr>
      </p:pic>
      <p:sp>
        <p:nvSpPr>
          <p:cNvPr id="8" name="Cím 1">
            <a:extLst>
              <a:ext uri="{FF2B5EF4-FFF2-40B4-BE49-F238E27FC236}">
                <a16:creationId xmlns:a16="http://schemas.microsoft.com/office/drawing/2014/main" id="{28AAD1B7-1380-4C37-820C-25C3AC422386}"/>
              </a:ext>
            </a:extLst>
          </p:cNvPr>
          <p:cNvSpPr>
            <a:spLocks noGrp="1"/>
          </p:cNvSpPr>
          <p:nvPr>
            <p:ph type="title"/>
          </p:nvPr>
        </p:nvSpPr>
        <p:spPr>
          <a:xfrm>
            <a:off x="5722152" y="5157463"/>
            <a:ext cx="6400801" cy="909493"/>
          </a:xfrm>
          <a:ln w="38100">
            <a:solidFill>
              <a:schemeClr val="accent1"/>
            </a:solidFill>
          </a:ln>
        </p:spPr>
        <p:txBody>
          <a:bodyPr>
            <a:normAutofit fontScale="90000"/>
          </a:bodyPr>
          <a:lstStyle/>
          <a:p>
            <a:r>
              <a:rPr lang="hu-HU" sz="3200" b="1" i="1" dirty="0">
                <a:solidFill>
                  <a:schemeClr val="accent5">
                    <a:lumMod val="50000"/>
                  </a:schemeClr>
                </a:solidFill>
                <a:latin typeface="Times New Roman" panose="02020603050405020304" pitchFamily="18" charset="0"/>
                <a:cs typeface="Times New Roman" panose="02020603050405020304" pitchFamily="18" charset="0"/>
              </a:rPr>
              <a:t>Többszintes vasúti és közúti csomópont</a:t>
            </a:r>
          </a:p>
        </p:txBody>
      </p:sp>
    </p:spTree>
    <p:extLst>
      <p:ext uri="{BB962C8B-B14F-4D97-AF65-F5344CB8AC3E}">
        <p14:creationId xmlns:p14="http://schemas.microsoft.com/office/powerpoint/2010/main" val="26055147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3" name="Tartalom helye 2">
            <a:extLst>
              <a:ext uri="{FF2B5EF4-FFF2-40B4-BE49-F238E27FC236}">
                <a16:creationId xmlns:a16="http://schemas.microsoft.com/office/drawing/2014/main" id="{3B6BE073-63E9-4E83-900B-34C737C7DC58}"/>
              </a:ext>
            </a:extLst>
          </p:cNvPr>
          <p:cNvSpPr>
            <a:spLocks noGrp="1"/>
          </p:cNvSpPr>
          <p:nvPr>
            <p:ph idx="1"/>
          </p:nvPr>
        </p:nvSpPr>
        <p:spPr>
          <a:xfrm>
            <a:off x="464127" y="1371600"/>
            <a:ext cx="11263745" cy="3228109"/>
          </a:xfrm>
          <a:ln w="38100">
            <a:solidFill>
              <a:schemeClr val="accent1"/>
            </a:solidFill>
          </a:ln>
        </p:spPr>
        <p:txBody>
          <a:bodyPr>
            <a:normAutofit lnSpcReduction="10000"/>
          </a:bodyPr>
          <a:lstStyle/>
          <a:p>
            <a:pPr marL="0" indent="0">
              <a:buNone/>
            </a:pPr>
            <a:r>
              <a:rPr lang="hu-HU" sz="3200" b="1" i="1" dirty="0">
                <a:solidFill>
                  <a:schemeClr val="accent5">
                    <a:lumMod val="50000"/>
                  </a:schemeClr>
                </a:solidFill>
                <a:latin typeface="Times New Roman" panose="02020603050405020304" pitchFamily="18" charset="0"/>
                <a:cs typeface="Times New Roman" panose="02020603050405020304" pitchFamily="18" charset="0"/>
              </a:rPr>
              <a:t>A védőterület </a:t>
            </a:r>
          </a:p>
          <a:p>
            <a:pPr marL="0" indent="0">
              <a:buNone/>
            </a:pPr>
            <a:r>
              <a:rPr lang="hu-HU" dirty="0">
                <a:latin typeface="Times New Roman" panose="02020603050405020304" pitchFamily="18" charset="0"/>
                <a:cs typeface="Times New Roman" panose="02020603050405020304" pitchFamily="18" charset="0"/>
              </a:rPr>
              <a:t>a káros hatások elleni védelmet vagy biztonságot szolgáló terület, amely lehet</a:t>
            </a:r>
          </a:p>
          <a:p>
            <a:r>
              <a:rPr lang="hu-HU" u="sng" dirty="0">
                <a:latin typeface="Times New Roman" panose="02020603050405020304" pitchFamily="18" charset="0"/>
                <a:cs typeface="Times New Roman" panose="02020603050405020304" pitchFamily="18" charset="0"/>
              </a:rPr>
              <a:t>védőterület</a:t>
            </a:r>
            <a:r>
              <a:rPr lang="hu-HU" dirty="0">
                <a:latin typeface="Times New Roman" panose="02020603050405020304" pitchFamily="18" charset="0"/>
                <a:cs typeface="Times New Roman" panose="02020603050405020304" pitchFamily="18" charset="0"/>
              </a:rPr>
              <a:t> (biztonsági terület)</a:t>
            </a:r>
          </a:p>
          <a:p>
            <a:pPr marL="457200" lvl="1" indent="0">
              <a:buNone/>
            </a:pPr>
            <a:r>
              <a:rPr lang="hu-HU" sz="2800" dirty="0">
                <a:latin typeface="Times New Roman" panose="02020603050405020304" pitchFamily="18" charset="0"/>
                <a:cs typeface="Times New Roman" panose="02020603050405020304" pitchFamily="18" charset="0"/>
              </a:rPr>
              <a:t>kiterjedését, felhasználásának és beépítésének lehetőségét, módját és feltételeit a vonatkozó jogszabályok alapján kell meghatározni. </a:t>
            </a:r>
          </a:p>
          <a:p>
            <a:pPr marL="457200" lvl="1" indent="0">
              <a:buNone/>
            </a:pPr>
            <a:endParaRPr lang="hu-HU" sz="2800" dirty="0">
              <a:latin typeface="Times New Roman" panose="02020603050405020304" pitchFamily="18" charset="0"/>
              <a:cs typeface="Times New Roman" panose="02020603050405020304" pitchFamily="18" charset="0"/>
            </a:endParaRPr>
          </a:p>
          <a:p>
            <a:r>
              <a:rPr lang="hu-HU" dirty="0">
                <a:latin typeface="Times New Roman" panose="02020603050405020304" pitchFamily="18" charset="0"/>
                <a:cs typeface="Times New Roman" panose="02020603050405020304" pitchFamily="18" charset="0"/>
              </a:rPr>
              <a:t>nyomvonal jellegű építmény esetén </a:t>
            </a:r>
            <a:r>
              <a:rPr lang="hu-HU" u="sng" dirty="0">
                <a:latin typeface="Times New Roman" panose="02020603050405020304" pitchFamily="18" charset="0"/>
                <a:cs typeface="Times New Roman" panose="02020603050405020304" pitchFamily="18" charset="0"/>
              </a:rPr>
              <a:t>védősáv</a:t>
            </a:r>
            <a:r>
              <a:rPr lang="hu-HU" dirty="0">
                <a:latin typeface="Times New Roman" panose="02020603050405020304" pitchFamily="18" charset="0"/>
                <a:cs typeface="Times New Roman" panose="02020603050405020304" pitchFamily="18" charset="0"/>
              </a:rPr>
              <a:t> (biztonsági övezet).</a:t>
            </a:r>
          </a:p>
        </p:txBody>
      </p:sp>
    </p:spTree>
    <p:extLst>
      <p:ext uri="{BB962C8B-B14F-4D97-AF65-F5344CB8AC3E}">
        <p14:creationId xmlns:p14="http://schemas.microsoft.com/office/powerpoint/2010/main" val="596107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3" name="Tartalom helye 2">
            <a:extLst>
              <a:ext uri="{FF2B5EF4-FFF2-40B4-BE49-F238E27FC236}">
                <a16:creationId xmlns:a16="http://schemas.microsoft.com/office/drawing/2014/main" id="{07F78790-EF69-4D59-9C96-604257AA6600}"/>
              </a:ext>
            </a:extLst>
          </p:cNvPr>
          <p:cNvSpPr>
            <a:spLocks noGrp="1"/>
          </p:cNvSpPr>
          <p:nvPr>
            <p:ph idx="1"/>
          </p:nvPr>
        </p:nvSpPr>
        <p:spPr>
          <a:xfrm>
            <a:off x="1352137" y="214745"/>
            <a:ext cx="9487725" cy="6428509"/>
          </a:xfrm>
          <a:ln w="38100">
            <a:solidFill>
              <a:schemeClr val="accent5">
                <a:lumMod val="50000"/>
              </a:schemeClr>
            </a:solidFill>
          </a:ln>
        </p:spPr>
        <p:txBody>
          <a:bodyPr>
            <a:normAutofit/>
          </a:bodyPr>
          <a:lstStyle/>
          <a:p>
            <a:pPr marL="0" indent="0">
              <a:buNone/>
            </a:pPr>
            <a:r>
              <a:rPr lang="hu-HU" sz="3000" b="1" i="1" dirty="0">
                <a:solidFill>
                  <a:schemeClr val="accent5">
                    <a:lumMod val="50000"/>
                  </a:schemeClr>
                </a:solidFill>
                <a:latin typeface="Times New Roman" panose="02020603050405020304" pitchFamily="18" charset="0"/>
                <a:cs typeface="Times New Roman" panose="02020603050405020304" pitchFamily="18" charset="0"/>
              </a:rPr>
              <a:t>Vízvezetékek legkisebb védőtávolsága </a:t>
            </a:r>
          </a:p>
          <a:p>
            <a:pPr marL="0" indent="0">
              <a:buNone/>
            </a:pPr>
            <a:r>
              <a:rPr lang="hu-HU" sz="2400" u="sng" dirty="0">
                <a:latin typeface="Times New Roman" panose="02020603050405020304" pitchFamily="18" charset="0"/>
                <a:cs typeface="Times New Roman" panose="02020603050405020304" pitchFamily="18" charset="0"/>
              </a:rPr>
              <a:t>Épülettől</a:t>
            </a:r>
            <a:r>
              <a:rPr lang="hu-HU" sz="2400" dirty="0">
                <a:latin typeface="Times New Roman" panose="02020603050405020304" pitchFamily="18" charset="0"/>
                <a:cs typeface="Times New Roman" panose="02020603050405020304" pitchFamily="18" charset="0"/>
              </a:rPr>
              <a:t>:</a:t>
            </a:r>
          </a:p>
          <a:p>
            <a:pPr>
              <a:buFont typeface="Wingdings" panose="05000000000000000000" pitchFamily="2" charset="2"/>
              <a:buChar char="ü"/>
            </a:pPr>
            <a:r>
              <a:rPr lang="hu-HU" sz="2000" dirty="0">
                <a:latin typeface="Times New Roman" panose="02020603050405020304" pitchFamily="18" charset="0"/>
                <a:cs typeface="Times New Roman" panose="02020603050405020304" pitchFamily="18" charset="0"/>
              </a:rPr>
              <a:t>-300mm átmérőig: védőszerkezet nélkül:          3,0 m, védőszerkezettel nincs megkötés,</a:t>
            </a:r>
          </a:p>
          <a:p>
            <a:pPr>
              <a:buFont typeface="Wingdings" panose="05000000000000000000" pitchFamily="2" charset="2"/>
              <a:buChar char="ü"/>
            </a:pPr>
            <a:r>
              <a:rPr lang="hu-HU" sz="2000" dirty="0">
                <a:latin typeface="Times New Roman" panose="02020603050405020304" pitchFamily="18" charset="0"/>
                <a:cs typeface="Times New Roman" panose="02020603050405020304" pitchFamily="18" charset="0"/>
              </a:rPr>
              <a:t>-300-700mm-ig:                                                 5,0 m,</a:t>
            </a:r>
          </a:p>
          <a:p>
            <a:pPr>
              <a:buFont typeface="Wingdings" panose="05000000000000000000" pitchFamily="2" charset="2"/>
              <a:buChar char="ü"/>
            </a:pPr>
            <a:r>
              <a:rPr lang="hu-HU" sz="2000" dirty="0">
                <a:latin typeface="Times New Roman" panose="02020603050405020304" pitchFamily="18" charset="0"/>
                <a:cs typeface="Times New Roman" panose="02020603050405020304" pitchFamily="18" charset="0"/>
              </a:rPr>
              <a:t>-700-1200mm-ig:                                                7,0 m,</a:t>
            </a:r>
          </a:p>
          <a:p>
            <a:pPr>
              <a:buFont typeface="Wingdings" panose="05000000000000000000" pitchFamily="2" charset="2"/>
              <a:buChar char="ü"/>
            </a:pPr>
            <a:r>
              <a:rPr lang="hu-HU" sz="2000" dirty="0">
                <a:latin typeface="Times New Roman" panose="02020603050405020304" pitchFamily="18" charset="0"/>
                <a:cs typeface="Times New Roman" panose="02020603050405020304" pitchFamily="18" charset="0"/>
              </a:rPr>
              <a:t>-1200 mm felett:                                                 8,0 m.</a:t>
            </a:r>
          </a:p>
          <a:p>
            <a:pPr marL="0" indent="0">
              <a:buNone/>
            </a:pPr>
            <a:r>
              <a:rPr lang="hu-HU" sz="2400" u="sng" dirty="0">
                <a:latin typeface="Times New Roman" panose="02020603050405020304" pitchFamily="18" charset="0"/>
                <a:cs typeface="Times New Roman" panose="02020603050405020304" pitchFamily="18" charset="0"/>
              </a:rPr>
              <a:t>Közúti hidaktól és aluljárók síkalapjától</a:t>
            </a:r>
            <a:r>
              <a:rPr lang="hu-HU" sz="2400" dirty="0">
                <a:latin typeface="Times New Roman" panose="02020603050405020304" pitchFamily="18" charset="0"/>
                <a:cs typeface="Times New Roman" panose="02020603050405020304" pitchFamily="18" charset="0"/>
              </a:rPr>
              <a:t>:</a:t>
            </a:r>
          </a:p>
          <a:p>
            <a:pPr>
              <a:buFont typeface="Wingdings" panose="05000000000000000000" pitchFamily="2" charset="2"/>
              <a:buChar char="ü"/>
            </a:pPr>
            <a:r>
              <a:rPr lang="hu-HU" sz="2000" dirty="0">
                <a:latin typeface="Times New Roman" panose="02020603050405020304" pitchFamily="18" charset="0"/>
                <a:cs typeface="Times New Roman" panose="02020603050405020304" pitchFamily="18" charset="0"/>
              </a:rPr>
              <a:t>-védőszerkezet alkalmazása nélkül:                   4,0 m, védőszerkezettel nincs megkötés. </a:t>
            </a:r>
          </a:p>
          <a:p>
            <a:pPr marL="0" indent="0">
              <a:lnSpc>
                <a:spcPct val="100000"/>
              </a:lnSpc>
              <a:spcBef>
                <a:spcPts val="0"/>
              </a:spcBef>
              <a:buNone/>
            </a:pPr>
            <a:r>
              <a:rPr lang="hu-HU" b="1" u="sng" dirty="0">
                <a:latin typeface="Times New Roman" panose="02020603050405020304" pitchFamily="18" charset="0"/>
                <a:cs typeface="Times New Roman" panose="02020603050405020304" pitchFamily="18" charset="0"/>
              </a:rPr>
              <a:t>A többi közművezetéktől</a:t>
            </a:r>
            <a:r>
              <a:rPr lang="hu-HU" b="1" dirty="0">
                <a:latin typeface="Times New Roman" panose="02020603050405020304" pitchFamily="18" charset="0"/>
                <a:cs typeface="Times New Roman" panose="02020603050405020304" pitchFamily="18" charset="0"/>
              </a:rPr>
              <a:t>:</a:t>
            </a:r>
          </a:p>
          <a:p>
            <a:pPr>
              <a:lnSpc>
                <a:spcPct val="100000"/>
              </a:lnSpc>
              <a:spcBef>
                <a:spcPts val="0"/>
              </a:spcBef>
              <a:buFont typeface="Wingdings" panose="05000000000000000000" pitchFamily="2" charset="2"/>
              <a:buChar char="ü"/>
            </a:pPr>
            <a:r>
              <a:rPr lang="hu-HU" b="1" dirty="0">
                <a:latin typeface="Times New Roman" panose="02020603050405020304" pitchFamily="18" charset="0"/>
                <a:cs typeface="Times New Roman" panose="02020603050405020304" pitchFamily="18" charset="0"/>
              </a:rPr>
              <a:t>-csatornától:                                                                    1,5 m,</a:t>
            </a:r>
          </a:p>
          <a:p>
            <a:pPr>
              <a:lnSpc>
                <a:spcPct val="100000"/>
              </a:lnSpc>
              <a:spcBef>
                <a:spcPts val="0"/>
              </a:spcBef>
              <a:buFont typeface="Wingdings" panose="05000000000000000000" pitchFamily="2" charset="2"/>
              <a:buChar char="ü"/>
            </a:pPr>
            <a:r>
              <a:rPr lang="hu-HU" b="1" dirty="0">
                <a:latin typeface="Times New Roman" panose="02020603050405020304" pitchFamily="18" charset="0"/>
                <a:cs typeface="Times New Roman" panose="02020603050405020304" pitchFamily="18" charset="0"/>
              </a:rPr>
              <a:t>-erősáramú kábeltől:                                                      0,7 m,</a:t>
            </a:r>
          </a:p>
          <a:p>
            <a:pPr>
              <a:lnSpc>
                <a:spcPct val="100000"/>
              </a:lnSpc>
              <a:spcBef>
                <a:spcPts val="0"/>
              </a:spcBef>
              <a:buFont typeface="Wingdings" panose="05000000000000000000" pitchFamily="2" charset="2"/>
              <a:buChar char="ü"/>
            </a:pPr>
            <a:r>
              <a:rPr lang="hu-HU" b="1" dirty="0">
                <a:latin typeface="Times New Roman" panose="02020603050405020304" pitchFamily="18" charset="0"/>
                <a:cs typeface="Times New Roman" panose="02020603050405020304" pitchFamily="18" charset="0"/>
              </a:rPr>
              <a:t>-gázelosztó vezetéktől:                                                    0,7 m,</a:t>
            </a:r>
          </a:p>
          <a:p>
            <a:pPr>
              <a:lnSpc>
                <a:spcPct val="100000"/>
              </a:lnSpc>
              <a:spcBef>
                <a:spcPts val="0"/>
              </a:spcBef>
              <a:buFont typeface="Wingdings" panose="05000000000000000000" pitchFamily="2" charset="2"/>
              <a:buChar char="ü"/>
            </a:pPr>
            <a:r>
              <a:rPr lang="hu-HU" b="1" dirty="0">
                <a:latin typeface="Times New Roman" panose="02020603050405020304" pitchFamily="18" charset="0"/>
                <a:cs typeface="Times New Roman" panose="02020603050405020304" pitchFamily="18" charset="0"/>
              </a:rPr>
              <a:t>-távhő vezetéktől (védőszerkezetben):                          0,5 m,</a:t>
            </a:r>
          </a:p>
          <a:p>
            <a:pPr>
              <a:lnSpc>
                <a:spcPct val="100000"/>
              </a:lnSpc>
              <a:spcBef>
                <a:spcPts val="0"/>
              </a:spcBef>
              <a:buFont typeface="Wingdings" panose="05000000000000000000" pitchFamily="2" charset="2"/>
              <a:buChar char="ü"/>
            </a:pPr>
            <a:r>
              <a:rPr lang="hu-HU" b="1" dirty="0">
                <a:latin typeface="Times New Roman" panose="02020603050405020304" pitchFamily="18" charset="0"/>
                <a:cs typeface="Times New Roman" panose="02020603050405020304" pitchFamily="18" charset="0"/>
              </a:rPr>
              <a:t>-távhő vezetéktől (földbe fektetve):                               1,0 m,</a:t>
            </a:r>
          </a:p>
          <a:p>
            <a:pPr>
              <a:lnSpc>
                <a:spcPct val="100000"/>
              </a:lnSpc>
              <a:spcBef>
                <a:spcPts val="0"/>
              </a:spcBef>
              <a:buFont typeface="Wingdings" panose="05000000000000000000" pitchFamily="2" charset="2"/>
              <a:buChar char="ü"/>
            </a:pPr>
            <a:r>
              <a:rPr lang="hu-HU" b="1" dirty="0">
                <a:latin typeface="Times New Roman" panose="02020603050405020304" pitchFamily="18" charset="0"/>
                <a:cs typeface="Times New Roman" panose="02020603050405020304" pitchFamily="18" charset="0"/>
              </a:rPr>
              <a:t>-hírközlési kábeltől (védőszerkezetben):                      0,7 m.</a:t>
            </a:r>
          </a:p>
          <a:p>
            <a:pPr marL="0" indent="0">
              <a:buNone/>
            </a:pPr>
            <a:endParaRPr lang="hu-HU" dirty="0"/>
          </a:p>
        </p:txBody>
      </p:sp>
    </p:spTree>
    <p:extLst>
      <p:ext uri="{BB962C8B-B14F-4D97-AF65-F5344CB8AC3E}">
        <p14:creationId xmlns:p14="http://schemas.microsoft.com/office/powerpoint/2010/main" val="1213109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3" name="Tartalom helye 2">
            <a:extLst>
              <a:ext uri="{FF2B5EF4-FFF2-40B4-BE49-F238E27FC236}">
                <a16:creationId xmlns:a16="http://schemas.microsoft.com/office/drawing/2014/main" id="{B70A962E-EB1C-4D48-BE71-EED88BFA4055}"/>
              </a:ext>
            </a:extLst>
          </p:cNvPr>
          <p:cNvSpPr>
            <a:spLocks noGrp="1"/>
          </p:cNvSpPr>
          <p:nvPr>
            <p:ph idx="1"/>
          </p:nvPr>
        </p:nvSpPr>
        <p:spPr>
          <a:xfrm>
            <a:off x="680357" y="145472"/>
            <a:ext cx="10831286" cy="6567055"/>
          </a:xfrm>
          <a:ln w="38100">
            <a:solidFill>
              <a:schemeClr val="accent5">
                <a:lumMod val="50000"/>
              </a:schemeClr>
            </a:solidFill>
          </a:ln>
        </p:spPr>
        <p:txBody>
          <a:bodyPr>
            <a:normAutofit lnSpcReduction="10000"/>
          </a:bodyPr>
          <a:lstStyle/>
          <a:p>
            <a:pPr marL="0" indent="0">
              <a:buNone/>
            </a:pPr>
            <a:r>
              <a:rPr lang="hu-HU" sz="3200" b="1" i="1" dirty="0">
                <a:solidFill>
                  <a:schemeClr val="accent5">
                    <a:lumMod val="50000"/>
                  </a:schemeClr>
                </a:solidFill>
                <a:latin typeface="Times New Roman" panose="02020603050405020304" pitchFamily="18" charset="0"/>
                <a:cs typeface="Times New Roman" panose="02020603050405020304" pitchFamily="18" charset="0"/>
              </a:rPr>
              <a:t>Szennyvíz-és csapadékcsatornák legkisebb védőtávolsága </a:t>
            </a:r>
          </a:p>
          <a:p>
            <a:pPr marL="0" indent="0">
              <a:buNone/>
            </a:pPr>
            <a:r>
              <a:rPr lang="hu-HU" sz="2400" u="sng" dirty="0">
                <a:latin typeface="Times New Roman" panose="02020603050405020304" pitchFamily="18" charset="0"/>
                <a:cs typeface="Times New Roman" panose="02020603050405020304" pitchFamily="18" charset="0"/>
              </a:rPr>
              <a:t>Épülettől:</a:t>
            </a:r>
          </a:p>
          <a:p>
            <a:pPr>
              <a:buFont typeface="Wingdings" panose="05000000000000000000" pitchFamily="2" charset="2"/>
              <a:buChar char="ü"/>
            </a:pPr>
            <a:r>
              <a:rPr lang="hu-HU" sz="2000" dirty="0">
                <a:latin typeface="Times New Roman" panose="02020603050405020304" pitchFamily="18" charset="0"/>
                <a:cs typeface="Times New Roman" panose="02020603050405020304" pitchFamily="18" charset="0"/>
              </a:rPr>
              <a:t>-</a:t>
            </a:r>
            <a:r>
              <a:rPr lang="hu-HU" sz="2100" dirty="0">
                <a:latin typeface="Times New Roman" panose="02020603050405020304" pitchFamily="18" charset="0"/>
                <a:cs typeface="Times New Roman" panose="02020603050405020304" pitchFamily="18" charset="0"/>
              </a:rPr>
              <a:t>zárt gravitációs vezetéknél védőszerkezet nélkül:  3,0 m, védőszerkezettel 2,0 m,</a:t>
            </a:r>
          </a:p>
          <a:p>
            <a:pPr>
              <a:buFont typeface="Wingdings" panose="05000000000000000000" pitchFamily="2" charset="2"/>
              <a:buChar char="ü"/>
            </a:pPr>
            <a:r>
              <a:rPr lang="hu-HU" sz="2100" dirty="0">
                <a:latin typeface="Times New Roman" panose="02020603050405020304" pitchFamily="18" charset="0"/>
                <a:cs typeface="Times New Roman" panose="02020603050405020304" pitchFamily="18" charset="0"/>
              </a:rPr>
              <a:t>-nyitott szelvénynél:                                                 7,0 m,</a:t>
            </a:r>
          </a:p>
          <a:p>
            <a:pPr>
              <a:buFont typeface="Wingdings" panose="05000000000000000000" pitchFamily="2" charset="2"/>
              <a:buChar char="ü"/>
            </a:pPr>
            <a:r>
              <a:rPr lang="hu-HU" sz="2100" dirty="0">
                <a:latin typeface="Times New Roman" panose="02020603050405020304" pitchFamily="18" charset="0"/>
                <a:cs typeface="Times New Roman" panose="02020603050405020304" pitchFamily="18" charset="0"/>
              </a:rPr>
              <a:t>-nyitott szelvénynél védőszerkezet, illetve fokozott biztonság alkalmazásával: nincs megkötés,</a:t>
            </a:r>
          </a:p>
          <a:p>
            <a:pPr>
              <a:buFont typeface="Wingdings" panose="05000000000000000000" pitchFamily="2" charset="2"/>
              <a:buChar char="ü"/>
            </a:pPr>
            <a:r>
              <a:rPr lang="hu-HU" sz="2100" dirty="0">
                <a:latin typeface="Times New Roman" panose="02020603050405020304" pitchFamily="18" charset="0"/>
                <a:cs typeface="Times New Roman" panose="02020603050405020304" pitchFamily="18" charset="0"/>
              </a:rPr>
              <a:t>-nyomott vezetéknél védőszerkezet nélkül:             3,0 m, védőszerkezettel nincs megkötés. </a:t>
            </a:r>
          </a:p>
          <a:p>
            <a:pPr marL="0" indent="0">
              <a:buNone/>
            </a:pPr>
            <a:r>
              <a:rPr lang="hu-HU" sz="2400" u="sng" dirty="0">
                <a:latin typeface="Times New Roman" panose="02020603050405020304" pitchFamily="18" charset="0"/>
                <a:cs typeface="Times New Roman" panose="02020603050405020304" pitchFamily="18" charset="0"/>
              </a:rPr>
              <a:t>Közúti hidak és aluljárók síkalapjától:</a:t>
            </a:r>
          </a:p>
          <a:p>
            <a:pPr>
              <a:buFont typeface="Wingdings" panose="05000000000000000000" pitchFamily="2" charset="2"/>
              <a:buChar char="ü"/>
            </a:pPr>
            <a:r>
              <a:rPr lang="hu-HU" sz="2100" dirty="0">
                <a:latin typeface="Times New Roman" panose="02020603050405020304" pitchFamily="18" charset="0"/>
                <a:cs typeface="Times New Roman" panose="02020603050405020304" pitchFamily="18" charset="0"/>
              </a:rPr>
              <a:t>-zárt gravitációs vezetéknél védőszerkezet alkalmazása nélkül: 3,0 m, védőszerkezettel 2,0 m,</a:t>
            </a:r>
          </a:p>
          <a:p>
            <a:pPr>
              <a:buFont typeface="Wingdings" panose="05000000000000000000" pitchFamily="2" charset="2"/>
              <a:buChar char="ü"/>
            </a:pPr>
            <a:r>
              <a:rPr lang="hu-HU" sz="2100" dirty="0">
                <a:latin typeface="Times New Roman" panose="02020603050405020304" pitchFamily="18" charset="0"/>
                <a:cs typeface="Times New Roman" panose="02020603050405020304" pitchFamily="18" charset="0"/>
              </a:rPr>
              <a:t>-nyomott vezetéknél védőszerkezet nélkül:             4,0 m, védőszerkezettel  nincs megkötés. </a:t>
            </a:r>
          </a:p>
          <a:p>
            <a:pPr marL="0" indent="0">
              <a:buNone/>
            </a:pPr>
            <a:r>
              <a:rPr lang="hu-HU" sz="2400" b="1" u="sng" dirty="0">
                <a:latin typeface="Times New Roman" panose="02020603050405020304" pitchFamily="18" charset="0"/>
                <a:cs typeface="Times New Roman" panose="02020603050405020304" pitchFamily="18" charset="0"/>
              </a:rPr>
              <a:t>A többi közművezetéktől</a:t>
            </a:r>
            <a:r>
              <a:rPr lang="hu-HU" sz="2400" b="1" dirty="0">
                <a:latin typeface="Times New Roman" panose="02020603050405020304" pitchFamily="18" charset="0"/>
                <a:cs typeface="Times New Roman" panose="02020603050405020304" pitchFamily="18" charset="0"/>
              </a:rPr>
              <a:t>:</a:t>
            </a:r>
          </a:p>
          <a:p>
            <a:pPr>
              <a:buFont typeface="Wingdings" panose="05000000000000000000" pitchFamily="2" charset="2"/>
              <a:buChar char="ü"/>
            </a:pPr>
            <a:r>
              <a:rPr lang="hu-HU" sz="2400" b="1" dirty="0">
                <a:latin typeface="Times New Roman" panose="02020603050405020304" pitchFamily="18" charset="0"/>
                <a:cs typeface="Times New Roman" panose="02020603050405020304" pitchFamily="18" charset="0"/>
              </a:rPr>
              <a:t>-vízvezetéktől:                                                          1,5 m,</a:t>
            </a:r>
          </a:p>
          <a:p>
            <a:pPr>
              <a:buFont typeface="Wingdings" panose="05000000000000000000" pitchFamily="2" charset="2"/>
              <a:buChar char="ü"/>
            </a:pPr>
            <a:r>
              <a:rPr lang="hu-HU" sz="2400" b="1" dirty="0">
                <a:latin typeface="Times New Roman" panose="02020603050405020304" pitchFamily="18" charset="0"/>
                <a:cs typeface="Times New Roman" panose="02020603050405020304" pitchFamily="18" charset="0"/>
              </a:rPr>
              <a:t>-csatornától:                                                             nincs megkötés</a:t>
            </a:r>
          </a:p>
          <a:p>
            <a:pPr>
              <a:buFont typeface="Wingdings" panose="05000000000000000000" pitchFamily="2" charset="2"/>
              <a:buChar char="ü"/>
            </a:pPr>
            <a:r>
              <a:rPr lang="hu-HU" sz="2400" b="1" dirty="0">
                <a:latin typeface="Times New Roman" panose="02020603050405020304" pitchFamily="18" charset="0"/>
                <a:cs typeface="Times New Roman" panose="02020603050405020304" pitchFamily="18" charset="0"/>
              </a:rPr>
              <a:t>-erősáramú kábeltől:                                               1,0 m,</a:t>
            </a:r>
          </a:p>
          <a:p>
            <a:pPr>
              <a:buFont typeface="Wingdings" panose="05000000000000000000" pitchFamily="2" charset="2"/>
              <a:buChar char="ü"/>
            </a:pPr>
            <a:r>
              <a:rPr lang="hu-HU" sz="2400" b="1" dirty="0">
                <a:latin typeface="Times New Roman" panose="02020603050405020304" pitchFamily="18" charset="0"/>
                <a:cs typeface="Times New Roman" panose="02020603050405020304" pitchFamily="18" charset="0"/>
              </a:rPr>
              <a:t>-gázelosztó vezetéktől:                                             2,0 m,</a:t>
            </a:r>
          </a:p>
          <a:p>
            <a:pPr>
              <a:buFont typeface="Wingdings" panose="05000000000000000000" pitchFamily="2" charset="2"/>
              <a:buChar char="ü"/>
            </a:pPr>
            <a:r>
              <a:rPr lang="hu-HU" sz="2400" b="1" dirty="0">
                <a:latin typeface="Times New Roman" panose="02020603050405020304" pitchFamily="18" charset="0"/>
                <a:cs typeface="Times New Roman" panose="02020603050405020304" pitchFamily="18" charset="0"/>
              </a:rPr>
              <a:t>-távhő vezetéktől (védőszerkezetben)                     0,7 m, (földbe fektetve): 1,0 m,</a:t>
            </a:r>
          </a:p>
          <a:p>
            <a:pPr>
              <a:buFont typeface="Wingdings" panose="05000000000000000000" pitchFamily="2" charset="2"/>
              <a:buChar char="ü"/>
            </a:pPr>
            <a:r>
              <a:rPr lang="hu-HU" sz="2400" b="1" dirty="0">
                <a:latin typeface="Times New Roman" panose="02020603050405020304" pitchFamily="18" charset="0"/>
                <a:cs typeface="Times New Roman" panose="02020603050405020304" pitchFamily="18" charset="0"/>
              </a:rPr>
              <a:t>-hírközlési kábeltől (védőszerkezetben):                1,0 m.</a:t>
            </a:r>
          </a:p>
        </p:txBody>
      </p:sp>
    </p:spTree>
    <p:extLst>
      <p:ext uri="{BB962C8B-B14F-4D97-AF65-F5344CB8AC3E}">
        <p14:creationId xmlns:p14="http://schemas.microsoft.com/office/powerpoint/2010/main" val="35098411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3" name="Tartalom helye 2">
            <a:extLst>
              <a:ext uri="{FF2B5EF4-FFF2-40B4-BE49-F238E27FC236}">
                <a16:creationId xmlns:a16="http://schemas.microsoft.com/office/drawing/2014/main" id="{D05B0203-2EFD-47A6-B588-6CE96EFD6B59}"/>
              </a:ext>
            </a:extLst>
          </p:cNvPr>
          <p:cNvSpPr>
            <a:spLocks noGrp="1"/>
          </p:cNvSpPr>
          <p:nvPr>
            <p:ph idx="1"/>
          </p:nvPr>
        </p:nvSpPr>
        <p:spPr>
          <a:xfrm>
            <a:off x="145143" y="0"/>
            <a:ext cx="11901714" cy="6858000"/>
          </a:xfrm>
          <a:ln w="28575">
            <a:solidFill>
              <a:schemeClr val="accent5">
                <a:lumMod val="50000"/>
              </a:schemeClr>
            </a:solidFill>
          </a:ln>
        </p:spPr>
        <p:txBody>
          <a:bodyPr>
            <a:normAutofit lnSpcReduction="10000"/>
          </a:bodyPr>
          <a:lstStyle/>
          <a:p>
            <a:pPr marL="0" indent="0">
              <a:buNone/>
            </a:pPr>
            <a:r>
              <a:rPr lang="hu-HU" b="1" i="1" dirty="0">
                <a:solidFill>
                  <a:schemeClr val="accent5">
                    <a:lumMod val="50000"/>
                  </a:schemeClr>
                </a:solidFill>
                <a:latin typeface="Times New Roman" panose="02020603050405020304" pitchFamily="18" charset="0"/>
                <a:cs typeface="Times New Roman" panose="02020603050405020304" pitchFamily="18" charset="0"/>
              </a:rPr>
              <a:t>Villamos vezeték, alállomás </a:t>
            </a:r>
            <a:r>
              <a:rPr lang="hu-HU" sz="2600" dirty="0">
                <a:latin typeface="Times New Roman" panose="02020603050405020304" pitchFamily="18" charset="0"/>
                <a:cs typeface="Times New Roman" panose="02020603050405020304" pitchFamily="18" charset="0"/>
              </a:rPr>
              <a:t>biztonsági övezetét a létesítmény kerítésétől, illetve a kisajátított terület szélétől vízszintesen mért 10,0m széles sávban biztosítani kell. </a:t>
            </a:r>
            <a:r>
              <a:rPr lang="hu-HU" sz="2600" u="sng" dirty="0">
                <a:latin typeface="Times New Roman" panose="02020603050405020304" pitchFamily="18" charset="0"/>
                <a:cs typeface="Times New Roman" panose="02020603050405020304" pitchFamily="18" charset="0"/>
              </a:rPr>
              <a:t>A védőterület nem építhető be. </a:t>
            </a:r>
            <a:r>
              <a:rPr lang="hu-HU" sz="2600" dirty="0">
                <a:latin typeface="Times New Roman" panose="02020603050405020304" pitchFamily="18" charset="0"/>
                <a:cs typeface="Times New Roman" panose="02020603050405020304" pitchFamily="18" charset="0"/>
              </a:rPr>
              <a:t>Föld feletti vezetésű villamosvezeték mindkét oldalán a szélső, nyugalomban levő áram-vezetőtől vízszintesen mért biztonsági zóna sávját, annak függőleges vetületéig biztosítani kell. </a:t>
            </a:r>
          </a:p>
          <a:p>
            <a:pPr marL="0" indent="0">
              <a:buNone/>
            </a:pPr>
            <a:r>
              <a:rPr lang="hu-HU" sz="1800" u="sng" dirty="0">
                <a:latin typeface="Times New Roman" panose="02020603050405020304" pitchFamily="18" charset="0"/>
                <a:cs typeface="Times New Roman" panose="02020603050405020304" pitchFamily="18" charset="0"/>
              </a:rPr>
              <a:t>Föld feletti vezeték esetén a védőtávolság a szélső áramvezetőtől</a:t>
            </a:r>
            <a:r>
              <a:rPr lang="hu-HU" sz="1800" dirty="0">
                <a:latin typeface="Times New Roman" panose="02020603050405020304" pitchFamily="18" charset="0"/>
                <a:cs typeface="Times New Roman" panose="02020603050405020304" pitchFamily="18" charset="0"/>
              </a:rPr>
              <a:t>:</a:t>
            </a:r>
          </a:p>
          <a:p>
            <a:pPr>
              <a:buFont typeface="Wingdings" panose="05000000000000000000" pitchFamily="2" charset="2"/>
              <a:buChar char="ü"/>
            </a:pPr>
            <a:r>
              <a:rPr lang="hu-HU" sz="1800" dirty="0">
                <a:latin typeface="Times New Roman" panose="02020603050405020304" pitchFamily="18" charset="0"/>
                <a:cs typeface="Times New Roman" panose="02020603050405020304" pitchFamily="18" charset="0"/>
              </a:rPr>
              <a:t>-120 kV-os nagyfeszültségű vezeték:                                                                             13,0-13,0 m,</a:t>
            </a:r>
          </a:p>
          <a:p>
            <a:pPr>
              <a:buFont typeface="Wingdings" panose="05000000000000000000" pitchFamily="2" charset="2"/>
              <a:buChar char="ü"/>
            </a:pPr>
            <a:r>
              <a:rPr lang="hu-HU" sz="1800" dirty="0">
                <a:latin typeface="Times New Roman" panose="02020603050405020304" pitchFamily="18" charset="0"/>
                <a:cs typeface="Times New Roman" panose="02020603050405020304" pitchFamily="18" charset="0"/>
              </a:rPr>
              <a:t>-6-35 kV-os középfeszültségű vezeték külterületen: 5,0-5,0 m, belterületen:                 2,5-2,5 m</a:t>
            </a:r>
          </a:p>
          <a:p>
            <a:pPr>
              <a:buFont typeface="Wingdings" panose="05000000000000000000" pitchFamily="2" charset="2"/>
              <a:buChar char="ü"/>
            </a:pPr>
            <a:r>
              <a:rPr lang="hu-HU" sz="1800" dirty="0">
                <a:latin typeface="Times New Roman" panose="02020603050405020304" pitchFamily="18" charset="0"/>
                <a:cs typeface="Times New Roman" panose="02020603050405020304" pitchFamily="18" charset="0"/>
              </a:rPr>
              <a:t>-0,4 kV-os kisfeszültségű vezeték:                                                                                   1,0-1,0 m. </a:t>
            </a:r>
          </a:p>
          <a:p>
            <a:pPr marL="0" indent="0">
              <a:buNone/>
            </a:pPr>
            <a:r>
              <a:rPr lang="hu-HU" sz="1800" u="sng" dirty="0">
                <a:latin typeface="Times New Roman" panose="02020603050405020304" pitchFamily="18" charset="0"/>
                <a:cs typeface="Times New Roman" panose="02020603050405020304" pitchFamily="18" charset="0"/>
              </a:rPr>
              <a:t>Földben elhelyezett </a:t>
            </a:r>
            <a:r>
              <a:rPr lang="hu-HU" sz="1800" dirty="0">
                <a:latin typeface="Times New Roman" panose="02020603050405020304" pitchFamily="18" charset="0"/>
                <a:cs typeface="Times New Roman" panose="02020603050405020304" pitchFamily="18" charset="0"/>
              </a:rPr>
              <a:t>nagyfeszültségű erősáramú kábel legkisebb védőtávolsága:  Épülettől: -120 kV-os kábel esetén: 1,5-1,5 m.</a:t>
            </a:r>
          </a:p>
          <a:p>
            <a:pPr marL="0" indent="0">
              <a:buNone/>
            </a:pPr>
            <a:r>
              <a:rPr lang="hu-HU" sz="1800" u="sng" dirty="0">
                <a:latin typeface="Times New Roman" panose="02020603050405020304" pitchFamily="18" charset="0"/>
                <a:cs typeface="Times New Roman" panose="02020603050405020304" pitchFamily="18" charset="0"/>
              </a:rPr>
              <a:t>35 kV-0,4 kV-ig erősáramú </a:t>
            </a:r>
            <a:r>
              <a:rPr lang="hu-HU" sz="1800" dirty="0">
                <a:latin typeface="Times New Roman" panose="02020603050405020304" pitchFamily="18" charset="0"/>
                <a:cs typeface="Times New Roman" panose="02020603050405020304" pitchFamily="18" charset="0"/>
              </a:rPr>
              <a:t>földben elhelyezett kábelek legkisebb védőtávolsága: </a:t>
            </a:r>
          </a:p>
          <a:p>
            <a:pPr marL="0" indent="0">
              <a:buNone/>
            </a:pPr>
            <a:r>
              <a:rPr lang="hu-HU" sz="1800" dirty="0">
                <a:latin typeface="Times New Roman" panose="02020603050405020304" pitchFamily="18" charset="0"/>
                <a:cs typeface="Times New Roman" panose="02020603050405020304" pitchFamily="18" charset="0"/>
              </a:rPr>
              <a:t>Épülettől: -védőszerkezet alkalmazása nélkül: 0,5 m,               -védőszerkezet alkalmazásával: 0,3 m. </a:t>
            </a:r>
          </a:p>
          <a:p>
            <a:pPr marL="0" indent="0">
              <a:buNone/>
            </a:pPr>
            <a:r>
              <a:rPr lang="hu-HU" sz="2600" b="1" u="sng" dirty="0">
                <a:latin typeface="Times New Roman" panose="02020603050405020304" pitchFamily="18" charset="0"/>
                <a:cs typeface="Times New Roman" panose="02020603050405020304" pitchFamily="18" charset="0"/>
              </a:rPr>
              <a:t>A többi közművezetéktől:</a:t>
            </a:r>
          </a:p>
          <a:p>
            <a:pPr>
              <a:buFont typeface="Wingdings" panose="05000000000000000000" pitchFamily="2" charset="2"/>
              <a:buChar char="ü"/>
            </a:pPr>
            <a:r>
              <a:rPr lang="hu-HU" sz="2600" b="1" dirty="0">
                <a:latin typeface="Times New Roman" panose="02020603050405020304" pitchFamily="18" charset="0"/>
                <a:cs typeface="Times New Roman" panose="02020603050405020304" pitchFamily="18" charset="0"/>
              </a:rPr>
              <a:t>-vízvezetéktől: 0,7 m közös árkos közműsávban</a:t>
            </a:r>
          </a:p>
          <a:p>
            <a:pPr>
              <a:buFont typeface="Wingdings" panose="05000000000000000000" pitchFamily="2" charset="2"/>
              <a:buChar char="ü"/>
            </a:pPr>
            <a:r>
              <a:rPr lang="hu-HU" sz="2600" b="1" dirty="0">
                <a:latin typeface="Times New Roman" panose="02020603050405020304" pitchFamily="18" charset="0"/>
                <a:cs typeface="Times New Roman" panose="02020603050405020304" pitchFamily="18" charset="0"/>
              </a:rPr>
              <a:t>-csatornától: 0,7 m közös árkos közműsávban</a:t>
            </a:r>
          </a:p>
          <a:p>
            <a:pPr>
              <a:buFont typeface="Wingdings" panose="05000000000000000000" pitchFamily="2" charset="2"/>
              <a:buChar char="ü"/>
            </a:pPr>
            <a:r>
              <a:rPr lang="hu-HU" sz="2600" b="1" dirty="0">
                <a:latin typeface="Times New Roman" panose="02020603050405020304" pitchFamily="18" charset="0"/>
                <a:cs typeface="Times New Roman" panose="02020603050405020304" pitchFamily="18" charset="0"/>
              </a:rPr>
              <a:t>-gázelosztó vezetéktől: 0,5 m,</a:t>
            </a:r>
          </a:p>
          <a:p>
            <a:pPr>
              <a:buFont typeface="Wingdings" panose="05000000000000000000" pitchFamily="2" charset="2"/>
              <a:buChar char="ü"/>
            </a:pPr>
            <a:r>
              <a:rPr lang="hu-HU" sz="2600" b="1" dirty="0">
                <a:latin typeface="Times New Roman" panose="02020603050405020304" pitchFamily="18" charset="0"/>
                <a:cs typeface="Times New Roman" panose="02020603050405020304" pitchFamily="18" charset="0"/>
              </a:rPr>
              <a:t>-távhő vezetéktől (védőszerkezetben): 1,0 m, (földbe fektetve): 1,0 m,</a:t>
            </a:r>
          </a:p>
          <a:p>
            <a:pPr>
              <a:buFont typeface="Wingdings" panose="05000000000000000000" pitchFamily="2" charset="2"/>
              <a:buChar char="ü"/>
            </a:pPr>
            <a:r>
              <a:rPr lang="hu-HU" sz="2600" b="1" dirty="0">
                <a:latin typeface="Times New Roman" panose="02020603050405020304" pitchFamily="18" charset="0"/>
                <a:cs typeface="Times New Roman" panose="02020603050405020304" pitchFamily="18" charset="0"/>
              </a:rPr>
              <a:t>-hírközlési kábeltől (védőszerkezetben): 0,5 m.</a:t>
            </a:r>
          </a:p>
        </p:txBody>
      </p:sp>
    </p:spTree>
    <p:extLst>
      <p:ext uri="{BB962C8B-B14F-4D97-AF65-F5344CB8AC3E}">
        <p14:creationId xmlns:p14="http://schemas.microsoft.com/office/powerpoint/2010/main" val="37042913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3" name="Tartalom helye 2">
            <a:extLst>
              <a:ext uri="{FF2B5EF4-FFF2-40B4-BE49-F238E27FC236}">
                <a16:creationId xmlns:a16="http://schemas.microsoft.com/office/drawing/2014/main" id="{85794D4B-B74E-4C72-AF15-E53CB7977405}"/>
              </a:ext>
            </a:extLst>
          </p:cNvPr>
          <p:cNvSpPr>
            <a:spLocks noGrp="1"/>
          </p:cNvSpPr>
          <p:nvPr>
            <p:ph idx="1"/>
          </p:nvPr>
        </p:nvSpPr>
        <p:spPr>
          <a:xfrm>
            <a:off x="651493" y="0"/>
            <a:ext cx="10889013" cy="6858000"/>
          </a:xfrm>
          <a:ln w="28575">
            <a:solidFill>
              <a:schemeClr val="accent5">
                <a:lumMod val="50000"/>
              </a:schemeClr>
            </a:solidFill>
          </a:ln>
        </p:spPr>
        <p:txBody>
          <a:bodyPr>
            <a:normAutofit fontScale="92500"/>
          </a:bodyPr>
          <a:lstStyle/>
          <a:p>
            <a:pPr marL="0" indent="0">
              <a:buNone/>
            </a:pPr>
            <a:r>
              <a:rPr lang="hu-HU" sz="3200" b="1" i="1" dirty="0">
                <a:solidFill>
                  <a:schemeClr val="accent5">
                    <a:lumMod val="50000"/>
                  </a:schemeClr>
                </a:solidFill>
                <a:latin typeface="Times New Roman" panose="02020603050405020304" pitchFamily="18" charset="0"/>
                <a:cs typeface="Times New Roman" panose="02020603050405020304" pitchFamily="18" charset="0"/>
              </a:rPr>
              <a:t>Gázvezeték legkisebb védőtávolsága </a:t>
            </a:r>
          </a:p>
          <a:p>
            <a:pPr marL="0" indent="0">
              <a:buNone/>
            </a:pPr>
            <a:r>
              <a:rPr lang="hu-HU" sz="2400" u="sng" dirty="0">
                <a:latin typeface="Times New Roman" panose="02020603050405020304" pitchFamily="18" charset="0"/>
                <a:cs typeface="Times New Roman" panose="02020603050405020304" pitchFamily="18" charset="0"/>
              </a:rPr>
              <a:t>Épülettől, vasúttól:</a:t>
            </a:r>
          </a:p>
          <a:p>
            <a:pPr>
              <a:buFont typeface="Wingdings" panose="05000000000000000000" pitchFamily="2" charset="2"/>
              <a:buChar char="ü"/>
            </a:pPr>
            <a:r>
              <a:rPr lang="hu-HU" sz="2400" dirty="0">
                <a:latin typeface="Times New Roman" panose="02020603050405020304" pitchFamily="18" charset="0"/>
                <a:cs typeface="Times New Roman" panose="02020603050405020304" pitchFamily="18" charset="0"/>
              </a:rPr>
              <a:t>-kisnyomású gázvezeték: 2,0 m,  védőszerkezet alkalmazásával: 1,0 m,</a:t>
            </a:r>
          </a:p>
          <a:p>
            <a:pPr>
              <a:buFont typeface="Wingdings" panose="05000000000000000000" pitchFamily="2" charset="2"/>
              <a:buChar char="ü"/>
            </a:pPr>
            <a:r>
              <a:rPr lang="hu-HU" sz="2400" dirty="0">
                <a:latin typeface="Times New Roman" panose="02020603050405020304" pitchFamily="18" charset="0"/>
                <a:cs typeface="Times New Roman" panose="02020603050405020304" pitchFamily="18" charset="0"/>
              </a:rPr>
              <a:t>-középnyomású gázvezeték: 4,0 m, védőszerkezet alkalmazásával: 2,0 m,</a:t>
            </a:r>
          </a:p>
          <a:p>
            <a:pPr>
              <a:buFont typeface="Wingdings" panose="05000000000000000000" pitchFamily="2" charset="2"/>
              <a:buChar char="ü"/>
            </a:pPr>
            <a:r>
              <a:rPr lang="hu-HU" sz="2400" dirty="0">
                <a:latin typeface="Times New Roman" panose="02020603050405020304" pitchFamily="18" charset="0"/>
                <a:cs typeface="Times New Roman" panose="02020603050405020304" pitchFamily="18" charset="0"/>
              </a:rPr>
              <a:t>-nagyközép-nyomású gázvezeték: 5,0 m, védőszerkezet alkalmazásával: 2,5 m, </a:t>
            </a:r>
          </a:p>
          <a:p>
            <a:pPr marL="0" indent="0">
              <a:buNone/>
            </a:pPr>
            <a:r>
              <a:rPr lang="hu-HU" sz="2400" u="sng" dirty="0">
                <a:latin typeface="Times New Roman" panose="02020603050405020304" pitchFamily="18" charset="0"/>
                <a:cs typeface="Times New Roman" panose="02020603050405020304" pitchFamily="18" charset="0"/>
              </a:rPr>
              <a:t>Üreges túlnyomás nélküli (csatorna) közműtől és műtárgytól:</a:t>
            </a:r>
          </a:p>
          <a:p>
            <a:pPr>
              <a:buFont typeface="Wingdings" panose="05000000000000000000" pitchFamily="2" charset="2"/>
              <a:buChar char="ü"/>
            </a:pPr>
            <a:r>
              <a:rPr lang="hu-HU" sz="2400" dirty="0">
                <a:latin typeface="Times New Roman" panose="02020603050405020304" pitchFamily="18" charset="0"/>
                <a:cs typeface="Times New Roman" panose="02020603050405020304" pitchFamily="18" charset="0"/>
              </a:rPr>
              <a:t>-kisnyomású gázvezeték: 1,0 m, védőszerkezet alkalmazásával: 0,5 m</a:t>
            </a:r>
          </a:p>
          <a:p>
            <a:pPr>
              <a:buFont typeface="Wingdings" panose="05000000000000000000" pitchFamily="2" charset="2"/>
              <a:buChar char="ü"/>
            </a:pPr>
            <a:r>
              <a:rPr lang="hu-HU" sz="2400" dirty="0">
                <a:latin typeface="Times New Roman" panose="02020603050405020304" pitchFamily="18" charset="0"/>
                <a:cs typeface="Times New Roman" panose="02020603050405020304" pitchFamily="18" charset="0"/>
              </a:rPr>
              <a:t>-középnyomású gázvezeték: 2,0 m, védőszerkezet alkalmazásával: 1,0 m,</a:t>
            </a:r>
          </a:p>
          <a:p>
            <a:pPr>
              <a:buFont typeface="Wingdings" panose="05000000000000000000" pitchFamily="2" charset="2"/>
              <a:buChar char="ü"/>
            </a:pPr>
            <a:r>
              <a:rPr lang="hu-HU" sz="2400" dirty="0">
                <a:latin typeface="Times New Roman" panose="02020603050405020304" pitchFamily="18" charset="0"/>
                <a:cs typeface="Times New Roman" panose="02020603050405020304" pitchFamily="18" charset="0"/>
              </a:rPr>
              <a:t>-nagyközép-nyomású gázvezeték: 2,0 m, védőszerkezet alkalmazásával: 1,0 m, </a:t>
            </a:r>
          </a:p>
          <a:p>
            <a:pPr marL="0" indent="0">
              <a:buNone/>
            </a:pPr>
            <a:r>
              <a:rPr lang="hu-HU" b="1" u="sng" dirty="0">
                <a:latin typeface="Times New Roman" panose="02020603050405020304" pitchFamily="18" charset="0"/>
                <a:cs typeface="Times New Roman" panose="02020603050405020304" pitchFamily="18" charset="0"/>
              </a:rPr>
              <a:t>A többi közművezetéktől</a:t>
            </a:r>
            <a:r>
              <a:rPr lang="hu-HU" b="1" dirty="0">
                <a:latin typeface="Times New Roman" panose="02020603050405020304" pitchFamily="18" charset="0"/>
                <a:cs typeface="Times New Roman" panose="02020603050405020304" pitchFamily="18" charset="0"/>
              </a:rPr>
              <a:t>:</a:t>
            </a:r>
          </a:p>
          <a:p>
            <a:pPr>
              <a:buFont typeface="Wingdings" panose="05000000000000000000" pitchFamily="2" charset="2"/>
              <a:buChar char="ü"/>
            </a:pPr>
            <a:r>
              <a:rPr lang="hu-HU" b="1" dirty="0">
                <a:latin typeface="Times New Roman" panose="02020603050405020304" pitchFamily="18" charset="0"/>
                <a:cs typeface="Times New Roman" panose="02020603050405020304" pitchFamily="18" charset="0"/>
              </a:rPr>
              <a:t>-vízvezetéktől: 0,7 m,</a:t>
            </a:r>
          </a:p>
          <a:p>
            <a:pPr>
              <a:buFont typeface="Wingdings" panose="05000000000000000000" pitchFamily="2" charset="2"/>
              <a:buChar char="ü"/>
            </a:pPr>
            <a:r>
              <a:rPr lang="hu-HU" b="1" dirty="0">
                <a:latin typeface="Times New Roman" panose="02020603050405020304" pitchFamily="18" charset="0"/>
                <a:cs typeface="Times New Roman" panose="02020603050405020304" pitchFamily="18" charset="0"/>
              </a:rPr>
              <a:t>-erősáramú kábeltől: 0,5 m közös árkos közműsávban</a:t>
            </a:r>
          </a:p>
          <a:p>
            <a:pPr>
              <a:buFont typeface="Wingdings" panose="05000000000000000000" pitchFamily="2" charset="2"/>
              <a:buChar char="ü"/>
            </a:pPr>
            <a:r>
              <a:rPr lang="hu-HU" b="1" dirty="0">
                <a:latin typeface="Times New Roman" panose="02020603050405020304" pitchFamily="18" charset="0"/>
                <a:cs typeface="Times New Roman" panose="02020603050405020304" pitchFamily="18" charset="0"/>
              </a:rPr>
              <a:t>-távhővezetéktől (védőszerkezetben): 0,5 m közös árkos közműsávban</a:t>
            </a:r>
          </a:p>
          <a:p>
            <a:pPr>
              <a:buFont typeface="Wingdings" panose="05000000000000000000" pitchFamily="2" charset="2"/>
              <a:buChar char="ü"/>
            </a:pPr>
            <a:r>
              <a:rPr lang="hu-HU" b="1" dirty="0">
                <a:latin typeface="Times New Roman" panose="02020603050405020304" pitchFamily="18" charset="0"/>
                <a:cs typeface="Times New Roman" panose="02020603050405020304" pitchFamily="18" charset="0"/>
              </a:rPr>
              <a:t>-távhő vezetéktől (földbe fektetve): 0,7 m közös árkos közműsávban</a:t>
            </a:r>
          </a:p>
          <a:p>
            <a:pPr>
              <a:buFont typeface="Wingdings" panose="05000000000000000000" pitchFamily="2" charset="2"/>
              <a:buChar char="ü"/>
            </a:pPr>
            <a:r>
              <a:rPr lang="hu-HU" b="1" dirty="0">
                <a:latin typeface="Times New Roman" panose="02020603050405020304" pitchFamily="18" charset="0"/>
                <a:cs typeface="Times New Roman" panose="02020603050405020304" pitchFamily="18" charset="0"/>
              </a:rPr>
              <a:t>-hírközlési kábeltől (védőszerkezetben): 0,5 m közös árkos közműsávban</a:t>
            </a:r>
          </a:p>
        </p:txBody>
      </p:sp>
    </p:spTree>
    <p:extLst>
      <p:ext uri="{BB962C8B-B14F-4D97-AF65-F5344CB8AC3E}">
        <p14:creationId xmlns:p14="http://schemas.microsoft.com/office/powerpoint/2010/main" val="21589972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3" name="Tartalom helye 2">
            <a:extLst>
              <a:ext uri="{FF2B5EF4-FFF2-40B4-BE49-F238E27FC236}">
                <a16:creationId xmlns:a16="http://schemas.microsoft.com/office/drawing/2014/main" id="{9597D7D4-69DA-4AC9-B522-8F445C282E14}"/>
              </a:ext>
            </a:extLst>
          </p:cNvPr>
          <p:cNvSpPr>
            <a:spLocks noGrp="1"/>
          </p:cNvSpPr>
          <p:nvPr>
            <p:ph idx="1"/>
          </p:nvPr>
        </p:nvSpPr>
        <p:spPr>
          <a:xfrm>
            <a:off x="1676401" y="353291"/>
            <a:ext cx="8626103" cy="6151418"/>
          </a:xfrm>
          <a:ln w="38100">
            <a:solidFill>
              <a:schemeClr val="accent5">
                <a:lumMod val="50000"/>
              </a:schemeClr>
            </a:solidFill>
          </a:ln>
        </p:spPr>
        <p:txBody>
          <a:bodyPr>
            <a:normAutofit fontScale="92500" lnSpcReduction="10000"/>
          </a:bodyPr>
          <a:lstStyle/>
          <a:p>
            <a:pPr marL="0" indent="0">
              <a:lnSpc>
                <a:spcPct val="100000"/>
              </a:lnSpc>
              <a:spcBef>
                <a:spcPts val="0"/>
              </a:spcBef>
              <a:buNone/>
            </a:pPr>
            <a:r>
              <a:rPr lang="hu-HU" sz="3500" b="1" i="1" dirty="0">
                <a:solidFill>
                  <a:schemeClr val="accent5">
                    <a:lumMod val="50000"/>
                  </a:schemeClr>
                </a:solidFill>
                <a:latin typeface="Times New Roman" panose="02020603050405020304" pitchFamily="18" charset="0"/>
                <a:cs typeface="Times New Roman" panose="02020603050405020304" pitchFamily="18" charset="0"/>
              </a:rPr>
              <a:t>Elektronikus hírközlés</a:t>
            </a:r>
          </a:p>
          <a:p>
            <a:pPr marL="0" indent="0">
              <a:lnSpc>
                <a:spcPct val="100000"/>
              </a:lnSpc>
              <a:spcBef>
                <a:spcPts val="0"/>
              </a:spcBef>
              <a:buNone/>
            </a:pPr>
            <a:r>
              <a:rPr lang="hu-HU" dirty="0">
                <a:latin typeface="Times New Roman" panose="02020603050405020304" pitchFamily="18" charset="0"/>
                <a:cs typeface="Times New Roman" panose="02020603050405020304" pitchFamily="18" charset="0"/>
              </a:rPr>
              <a:t>Vezetékes hírközlési (telefon) kábelek legkisebb védőtávolsága. </a:t>
            </a:r>
          </a:p>
          <a:p>
            <a:pPr marL="0" indent="0">
              <a:lnSpc>
                <a:spcPct val="100000"/>
              </a:lnSpc>
              <a:spcBef>
                <a:spcPts val="0"/>
              </a:spcBef>
              <a:buNone/>
            </a:pPr>
            <a:r>
              <a:rPr lang="hu-HU" u="sng" dirty="0">
                <a:latin typeface="Times New Roman" panose="02020603050405020304" pitchFamily="18" charset="0"/>
                <a:cs typeface="Times New Roman" panose="02020603050405020304" pitchFamily="18" charset="0"/>
              </a:rPr>
              <a:t>Épülettől:</a:t>
            </a:r>
          </a:p>
          <a:p>
            <a:pPr>
              <a:lnSpc>
                <a:spcPct val="100000"/>
              </a:lnSpc>
              <a:spcBef>
                <a:spcPts val="0"/>
              </a:spcBef>
              <a:buFont typeface="Wingdings" panose="05000000000000000000" pitchFamily="2" charset="2"/>
              <a:buChar char="ü"/>
            </a:pPr>
            <a:r>
              <a:rPr lang="hu-HU" dirty="0">
                <a:latin typeface="Times New Roman" panose="02020603050405020304" pitchFamily="18" charset="0"/>
                <a:cs typeface="Times New Roman" panose="02020603050405020304" pitchFamily="18" charset="0"/>
              </a:rPr>
              <a:t>-védőszerkezet nélkül földbe fektetve: 1,0 m,</a:t>
            </a:r>
          </a:p>
          <a:p>
            <a:pPr>
              <a:lnSpc>
                <a:spcPct val="100000"/>
              </a:lnSpc>
              <a:spcBef>
                <a:spcPts val="0"/>
              </a:spcBef>
              <a:buFont typeface="Wingdings" panose="05000000000000000000" pitchFamily="2" charset="2"/>
              <a:buChar char="ü"/>
            </a:pPr>
            <a:r>
              <a:rPr lang="hu-HU" dirty="0">
                <a:latin typeface="Times New Roman" panose="02020603050405020304" pitchFamily="18" charset="0"/>
                <a:cs typeface="Times New Roman" panose="02020603050405020304" pitchFamily="18" charset="0"/>
              </a:rPr>
              <a:t>-védőcsőben földbe fektetve: 0,5 m. </a:t>
            </a:r>
          </a:p>
          <a:p>
            <a:pPr marL="0" indent="0">
              <a:lnSpc>
                <a:spcPct val="100000"/>
              </a:lnSpc>
              <a:spcBef>
                <a:spcPts val="0"/>
              </a:spcBef>
              <a:buNone/>
            </a:pPr>
            <a:r>
              <a:rPr lang="hu-HU" u="sng" dirty="0">
                <a:latin typeface="Times New Roman" panose="02020603050405020304" pitchFamily="18" charset="0"/>
                <a:cs typeface="Times New Roman" panose="02020603050405020304" pitchFamily="18" charset="0"/>
              </a:rPr>
              <a:t>Közúti hidak és aluljárók síkalapjától</a:t>
            </a:r>
            <a:r>
              <a:rPr lang="hu-HU" dirty="0">
                <a:latin typeface="Times New Roman" panose="02020603050405020304" pitchFamily="18" charset="0"/>
                <a:cs typeface="Times New Roman" panose="02020603050405020304" pitchFamily="18" charset="0"/>
              </a:rPr>
              <a:t>:</a:t>
            </a:r>
          </a:p>
          <a:p>
            <a:pPr>
              <a:lnSpc>
                <a:spcPct val="100000"/>
              </a:lnSpc>
              <a:spcBef>
                <a:spcPts val="0"/>
              </a:spcBef>
              <a:buFont typeface="Wingdings" panose="05000000000000000000" pitchFamily="2" charset="2"/>
              <a:buChar char="ü"/>
            </a:pPr>
            <a:r>
              <a:rPr lang="hu-HU" dirty="0">
                <a:latin typeface="Times New Roman" panose="02020603050405020304" pitchFamily="18" charset="0"/>
                <a:cs typeface="Times New Roman" panose="02020603050405020304" pitchFamily="18" charset="0"/>
              </a:rPr>
              <a:t>-védőszerkezet nélkül földbe fektetve: 0,5 m,-</a:t>
            </a:r>
          </a:p>
          <a:p>
            <a:pPr>
              <a:lnSpc>
                <a:spcPct val="100000"/>
              </a:lnSpc>
              <a:spcBef>
                <a:spcPts val="0"/>
              </a:spcBef>
              <a:buFont typeface="Wingdings" panose="05000000000000000000" pitchFamily="2" charset="2"/>
              <a:buChar char="ü"/>
            </a:pPr>
            <a:r>
              <a:rPr lang="hu-HU" dirty="0">
                <a:latin typeface="Times New Roman" panose="02020603050405020304" pitchFamily="18" charset="0"/>
                <a:cs typeface="Times New Roman" panose="02020603050405020304" pitchFamily="18" charset="0"/>
              </a:rPr>
              <a:t>-védőcsőben földbe fektetve: 0,5 m. </a:t>
            </a:r>
          </a:p>
          <a:p>
            <a:pPr marL="0" indent="0">
              <a:lnSpc>
                <a:spcPct val="100000"/>
              </a:lnSpc>
              <a:spcBef>
                <a:spcPts val="0"/>
              </a:spcBef>
              <a:buNone/>
            </a:pPr>
            <a:r>
              <a:rPr lang="hu-HU" sz="3000" b="1" u="sng" dirty="0">
                <a:latin typeface="Times New Roman" panose="02020603050405020304" pitchFamily="18" charset="0"/>
                <a:cs typeface="Times New Roman" panose="02020603050405020304" pitchFamily="18" charset="0"/>
              </a:rPr>
              <a:t>A többi közművezetéktől</a:t>
            </a:r>
            <a:r>
              <a:rPr lang="hu-HU" sz="3000" b="1" dirty="0">
                <a:latin typeface="Times New Roman" panose="02020603050405020304" pitchFamily="18" charset="0"/>
                <a:cs typeface="Times New Roman" panose="02020603050405020304" pitchFamily="18" charset="0"/>
              </a:rPr>
              <a:t>:</a:t>
            </a:r>
          </a:p>
          <a:p>
            <a:pPr>
              <a:lnSpc>
                <a:spcPct val="100000"/>
              </a:lnSpc>
              <a:spcBef>
                <a:spcPts val="0"/>
              </a:spcBef>
              <a:buFont typeface="Wingdings" panose="05000000000000000000" pitchFamily="2" charset="2"/>
              <a:buChar char="ü"/>
            </a:pPr>
            <a:r>
              <a:rPr lang="hu-HU" sz="3000" b="1" dirty="0">
                <a:latin typeface="Times New Roman" panose="02020603050405020304" pitchFamily="18" charset="0"/>
                <a:cs typeface="Times New Roman" panose="02020603050405020304" pitchFamily="18" charset="0"/>
              </a:rPr>
              <a:t>-vízvezetéktől: 0,7 m,</a:t>
            </a:r>
          </a:p>
          <a:p>
            <a:pPr>
              <a:lnSpc>
                <a:spcPct val="100000"/>
              </a:lnSpc>
              <a:spcBef>
                <a:spcPts val="0"/>
              </a:spcBef>
              <a:buFont typeface="Wingdings" panose="05000000000000000000" pitchFamily="2" charset="2"/>
              <a:buChar char="ü"/>
            </a:pPr>
            <a:r>
              <a:rPr lang="hu-HU" sz="3000" b="1" dirty="0">
                <a:latin typeface="Times New Roman" panose="02020603050405020304" pitchFamily="18" charset="0"/>
                <a:cs typeface="Times New Roman" panose="02020603050405020304" pitchFamily="18" charset="0"/>
              </a:rPr>
              <a:t>-csatornától: 0,7 m,</a:t>
            </a:r>
          </a:p>
          <a:p>
            <a:pPr>
              <a:lnSpc>
                <a:spcPct val="100000"/>
              </a:lnSpc>
              <a:spcBef>
                <a:spcPts val="0"/>
              </a:spcBef>
              <a:buFont typeface="Wingdings" panose="05000000000000000000" pitchFamily="2" charset="2"/>
              <a:buChar char="ü"/>
            </a:pPr>
            <a:r>
              <a:rPr lang="hu-HU" sz="3000" b="1" dirty="0">
                <a:latin typeface="Times New Roman" panose="02020603050405020304" pitchFamily="18" charset="0"/>
                <a:cs typeface="Times New Roman" panose="02020603050405020304" pitchFamily="18" charset="0"/>
              </a:rPr>
              <a:t>-erősáramú kábeltől: 0,5 m,</a:t>
            </a:r>
          </a:p>
          <a:p>
            <a:pPr>
              <a:lnSpc>
                <a:spcPct val="100000"/>
              </a:lnSpc>
              <a:spcBef>
                <a:spcPts val="0"/>
              </a:spcBef>
              <a:buFont typeface="Wingdings" panose="05000000000000000000" pitchFamily="2" charset="2"/>
              <a:buChar char="ü"/>
            </a:pPr>
            <a:r>
              <a:rPr lang="hu-HU" sz="3000" b="1" dirty="0">
                <a:latin typeface="Times New Roman" panose="02020603050405020304" pitchFamily="18" charset="0"/>
                <a:cs typeface="Times New Roman" panose="02020603050405020304" pitchFamily="18" charset="0"/>
              </a:rPr>
              <a:t>-gázelosztó vezetéktől: 0,5 m,</a:t>
            </a:r>
          </a:p>
          <a:p>
            <a:pPr>
              <a:lnSpc>
                <a:spcPct val="100000"/>
              </a:lnSpc>
              <a:spcBef>
                <a:spcPts val="0"/>
              </a:spcBef>
              <a:buFont typeface="Wingdings" panose="05000000000000000000" pitchFamily="2" charset="2"/>
              <a:buChar char="ü"/>
            </a:pPr>
            <a:r>
              <a:rPr lang="hu-HU" sz="3000" b="1" dirty="0">
                <a:latin typeface="Times New Roman" panose="02020603050405020304" pitchFamily="18" charset="0"/>
                <a:cs typeface="Times New Roman" panose="02020603050405020304" pitchFamily="18" charset="0"/>
              </a:rPr>
              <a:t>-távhő vezetéktől (védőszerkezetben): 0,5 m,</a:t>
            </a:r>
          </a:p>
          <a:p>
            <a:pPr>
              <a:lnSpc>
                <a:spcPct val="100000"/>
              </a:lnSpc>
              <a:spcBef>
                <a:spcPts val="0"/>
              </a:spcBef>
              <a:buFont typeface="Wingdings" panose="05000000000000000000" pitchFamily="2" charset="2"/>
              <a:buChar char="ü"/>
            </a:pPr>
            <a:r>
              <a:rPr lang="hu-HU" sz="3000" b="1" dirty="0">
                <a:latin typeface="Times New Roman" panose="02020603050405020304" pitchFamily="18" charset="0"/>
                <a:cs typeface="Times New Roman" panose="02020603050405020304" pitchFamily="18" charset="0"/>
              </a:rPr>
              <a:t>-távhő vezetéktől (földbe fektetve): 0,7 m,</a:t>
            </a:r>
          </a:p>
          <a:p>
            <a:pPr>
              <a:lnSpc>
                <a:spcPct val="100000"/>
              </a:lnSpc>
              <a:spcBef>
                <a:spcPts val="0"/>
              </a:spcBef>
              <a:buFont typeface="Wingdings" panose="05000000000000000000" pitchFamily="2" charset="2"/>
              <a:buChar char="ü"/>
            </a:pPr>
            <a:r>
              <a:rPr lang="hu-HU" sz="3000" b="1" dirty="0">
                <a:latin typeface="Times New Roman" panose="02020603050405020304" pitchFamily="18" charset="0"/>
                <a:cs typeface="Times New Roman" panose="02020603050405020304" pitchFamily="18" charset="0"/>
              </a:rPr>
              <a:t>-hírközlési kábeltől (védőszerkezetben): 0</a:t>
            </a:r>
          </a:p>
        </p:txBody>
      </p:sp>
    </p:spTree>
    <p:extLst>
      <p:ext uri="{BB962C8B-B14F-4D97-AF65-F5344CB8AC3E}">
        <p14:creationId xmlns:p14="http://schemas.microsoft.com/office/powerpoint/2010/main" val="22648276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7" name="Kép 6">
            <a:extLst>
              <a:ext uri="{FF2B5EF4-FFF2-40B4-BE49-F238E27FC236}">
                <a16:creationId xmlns:a16="http://schemas.microsoft.com/office/drawing/2014/main" id="{85B0A570-2F5F-40D7-9763-BDE9C961A133}"/>
              </a:ext>
            </a:extLst>
          </p:cNvPr>
          <p:cNvPicPr>
            <a:picLocks noChangeAspect="1"/>
          </p:cNvPicPr>
          <p:nvPr/>
        </p:nvPicPr>
        <p:blipFill rotWithShape="1">
          <a:blip r:embed="rId2">
            <a:extLst>
              <a:ext uri="{28A0092B-C50C-407E-A947-70E740481C1C}">
                <a14:useLocalDpi xmlns:a14="http://schemas.microsoft.com/office/drawing/2010/main" val="0"/>
              </a:ext>
            </a:extLst>
          </a:blip>
          <a:srcRect l="44220" r="29338"/>
          <a:stretch/>
        </p:blipFill>
        <p:spPr>
          <a:xfrm>
            <a:off x="-1" y="-14226"/>
            <a:ext cx="3228109" cy="6872226"/>
          </a:xfrm>
          <a:prstGeom prst="rect">
            <a:avLst/>
          </a:prstGeom>
        </p:spPr>
      </p:pic>
      <p:pic>
        <p:nvPicPr>
          <p:cNvPr id="9" name="Kép 8">
            <a:extLst>
              <a:ext uri="{FF2B5EF4-FFF2-40B4-BE49-F238E27FC236}">
                <a16:creationId xmlns:a16="http://schemas.microsoft.com/office/drawing/2014/main" id="{DC570F04-6B0D-4AF8-8660-DA344AAFAD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8108" y="-20389"/>
            <a:ext cx="5153892" cy="6878389"/>
          </a:xfrm>
          <a:prstGeom prst="rect">
            <a:avLst/>
          </a:prstGeom>
        </p:spPr>
      </p:pic>
      <p:sp>
        <p:nvSpPr>
          <p:cNvPr id="4" name="Szövegdoboz 3">
            <a:extLst>
              <a:ext uri="{FF2B5EF4-FFF2-40B4-BE49-F238E27FC236}">
                <a16:creationId xmlns:a16="http://schemas.microsoft.com/office/drawing/2014/main" id="{7A79E3B1-EA46-47C2-B6D4-D51F1EA7F0C1}"/>
              </a:ext>
            </a:extLst>
          </p:cNvPr>
          <p:cNvSpPr txBox="1"/>
          <p:nvPr/>
        </p:nvSpPr>
        <p:spPr>
          <a:xfrm>
            <a:off x="3481287" y="0"/>
            <a:ext cx="3209020" cy="1384995"/>
          </a:xfrm>
          <a:prstGeom prst="rect">
            <a:avLst/>
          </a:prstGeom>
          <a:noFill/>
          <a:ln w="38100">
            <a:solidFill>
              <a:schemeClr val="accent1"/>
            </a:solidFill>
          </a:ln>
        </p:spPr>
        <p:txBody>
          <a:bodyPr wrap="none" rtlCol="0">
            <a:spAutoFit/>
          </a:bodyPr>
          <a:lstStyle/>
          <a:p>
            <a:r>
              <a:rPr lang="hu-HU" sz="2800" b="1" i="1" dirty="0">
                <a:solidFill>
                  <a:schemeClr val="accent5">
                    <a:lumMod val="50000"/>
                  </a:schemeClr>
                </a:solidFill>
                <a:latin typeface="Times New Roman" panose="02020603050405020304" pitchFamily="18" charset="0"/>
                <a:cs typeface="Times New Roman" panose="02020603050405020304" pitchFamily="18" charset="0"/>
              </a:rPr>
              <a:t>Elektronikus </a:t>
            </a:r>
          </a:p>
          <a:p>
            <a:r>
              <a:rPr lang="hu-HU" sz="2800" b="1" i="1" dirty="0">
                <a:solidFill>
                  <a:schemeClr val="accent5">
                    <a:lumMod val="50000"/>
                  </a:schemeClr>
                </a:solidFill>
                <a:latin typeface="Times New Roman" panose="02020603050405020304" pitchFamily="18" charset="0"/>
                <a:cs typeface="Times New Roman" panose="02020603050405020304" pitchFamily="18" charset="0"/>
              </a:rPr>
              <a:t>hírközlési építmény, </a:t>
            </a:r>
          </a:p>
          <a:p>
            <a:r>
              <a:rPr lang="hu-HU" sz="2800" b="1" i="1" dirty="0">
                <a:solidFill>
                  <a:schemeClr val="accent5">
                    <a:lumMod val="50000"/>
                  </a:schemeClr>
                </a:solidFill>
                <a:latin typeface="Times New Roman" panose="02020603050405020304" pitchFamily="18" charset="0"/>
                <a:cs typeface="Times New Roman" panose="02020603050405020304" pitchFamily="18" charset="0"/>
              </a:rPr>
              <a:t>távvezeték</a:t>
            </a:r>
          </a:p>
        </p:txBody>
      </p:sp>
      <p:pic>
        <p:nvPicPr>
          <p:cNvPr id="2" name="Kép 1">
            <a:extLst>
              <a:ext uri="{FF2B5EF4-FFF2-40B4-BE49-F238E27FC236}">
                <a16:creationId xmlns:a16="http://schemas.microsoft.com/office/drawing/2014/main" id="{87B8035A-54AF-499F-996A-440946429358}"/>
              </a:ext>
            </a:extLst>
          </p:cNvPr>
          <p:cNvPicPr>
            <a:picLocks noChangeAspect="1"/>
          </p:cNvPicPr>
          <p:nvPr/>
        </p:nvPicPr>
        <p:blipFill>
          <a:blip r:embed="rId4"/>
          <a:stretch>
            <a:fillRect/>
          </a:stretch>
        </p:blipFill>
        <p:spPr>
          <a:xfrm>
            <a:off x="3228107" y="1783771"/>
            <a:ext cx="3810001" cy="5074229"/>
          </a:xfrm>
          <a:prstGeom prst="rect">
            <a:avLst/>
          </a:prstGeom>
        </p:spPr>
      </p:pic>
    </p:spTree>
    <p:extLst>
      <p:ext uri="{BB962C8B-B14F-4D97-AF65-F5344CB8AC3E}">
        <p14:creationId xmlns:p14="http://schemas.microsoft.com/office/powerpoint/2010/main" val="1551960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54884FCA-BD66-43D1-B3A2-57BCCC49BD9F}"/>
              </a:ext>
            </a:extLst>
          </p:cNvPr>
          <p:cNvSpPr>
            <a:spLocks noGrp="1"/>
          </p:cNvSpPr>
          <p:nvPr>
            <p:ph type="title"/>
          </p:nvPr>
        </p:nvSpPr>
        <p:spPr>
          <a:xfrm>
            <a:off x="54429" y="0"/>
            <a:ext cx="3533898" cy="592818"/>
          </a:xfrm>
        </p:spPr>
        <p:txBody>
          <a:bodyPr>
            <a:noAutofit/>
          </a:bodyPr>
          <a:lstStyle/>
          <a:p>
            <a:r>
              <a:rPr lang="hu-HU" sz="3200" b="1" i="1" dirty="0">
                <a:solidFill>
                  <a:schemeClr val="accent5">
                    <a:lumMod val="50000"/>
                  </a:schemeClr>
                </a:solidFill>
                <a:latin typeface="Times New Roman" panose="02020603050405020304" pitchFamily="18" charset="0"/>
                <a:cs typeface="Times New Roman" panose="02020603050405020304" pitchFamily="18" charset="0"/>
              </a:rPr>
              <a:t>A </a:t>
            </a:r>
            <a:r>
              <a:rPr lang="hu-HU" sz="3200" b="1" i="1" dirty="0" err="1">
                <a:solidFill>
                  <a:schemeClr val="accent5">
                    <a:lumMod val="50000"/>
                  </a:schemeClr>
                </a:solidFill>
                <a:latin typeface="Times New Roman" panose="02020603050405020304" pitchFamily="18" charset="0"/>
                <a:cs typeface="Times New Roman" panose="02020603050405020304" pitchFamily="18" charset="0"/>
              </a:rPr>
              <a:t>telki</a:t>
            </a:r>
            <a:r>
              <a:rPr lang="hu-HU" sz="3200" b="1" i="1" dirty="0">
                <a:solidFill>
                  <a:schemeClr val="accent5">
                    <a:lumMod val="50000"/>
                  </a:schemeClr>
                </a:solidFill>
                <a:latin typeface="Times New Roman" panose="02020603050405020304" pitchFamily="18" charset="0"/>
                <a:cs typeface="Times New Roman" panose="02020603050405020304" pitchFamily="18" charset="0"/>
              </a:rPr>
              <a:t> szolgalom</a:t>
            </a:r>
          </a:p>
        </p:txBody>
      </p:sp>
      <p:sp>
        <p:nvSpPr>
          <p:cNvPr id="3" name="Tartalom helye 2">
            <a:extLst>
              <a:ext uri="{FF2B5EF4-FFF2-40B4-BE49-F238E27FC236}">
                <a16:creationId xmlns:a16="http://schemas.microsoft.com/office/drawing/2014/main" id="{4596483C-C0E9-4478-96D7-C596490E9897}"/>
              </a:ext>
            </a:extLst>
          </p:cNvPr>
          <p:cNvSpPr>
            <a:spLocks noGrp="1"/>
          </p:cNvSpPr>
          <p:nvPr>
            <p:ph idx="1"/>
          </p:nvPr>
        </p:nvSpPr>
        <p:spPr>
          <a:xfrm>
            <a:off x="54429" y="595746"/>
            <a:ext cx="12025744" cy="2244436"/>
          </a:xfrm>
          <a:ln w="38100">
            <a:solidFill>
              <a:schemeClr val="accent5">
                <a:lumMod val="50000"/>
              </a:schemeClr>
            </a:solidFill>
          </a:ln>
        </p:spPr>
        <p:txBody>
          <a:bodyPr>
            <a:normAutofit/>
          </a:bodyPr>
          <a:lstStyle/>
          <a:p>
            <a:pPr marL="0" indent="0">
              <a:lnSpc>
                <a:spcPct val="100000"/>
              </a:lnSpc>
              <a:spcBef>
                <a:spcPts val="0"/>
              </a:spcBef>
              <a:buNone/>
            </a:pPr>
            <a:r>
              <a:rPr lang="hu-HU" dirty="0">
                <a:latin typeface="Times New Roman" panose="02020603050405020304" pitchFamily="18" charset="0"/>
                <a:cs typeface="Times New Roman" panose="02020603050405020304" pitchFamily="18" charset="0"/>
              </a:rPr>
              <a:t>Az ingatlan mindenkori birtokosa </a:t>
            </a:r>
            <a:r>
              <a:rPr lang="hu-HU" b="1" dirty="0">
                <a:latin typeface="Times New Roman" panose="02020603050405020304" pitchFamily="18" charset="0"/>
                <a:cs typeface="Times New Roman" panose="02020603050405020304" pitchFamily="18" charset="0"/>
              </a:rPr>
              <a:t>vízellátás, vízelvezetés</a:t>
            </a:r>
            <a:r>
              <a:rPr lang="hu-HU" dirty="0">
                <a:latin typeface="Times New Roman" panose="02020603050405020304" pitchFamily="18" charset="0"/>
                <a:cs typeface="Times New Roman" panose="02020603050405020304" pitchFamily="18" charset="0"/>
              </a:rPr>
              <a:t>, </a:t>
            </a:r>
            <a:r>
              <a:rPr lang="hu-HU" b="1" dirty="0">
                <a:latin typeface="Times New Roman" panose="02020603050405020304" pitchFamily="18" charset="0"/>
                <a:cs typeface="Times New Roman" panose="02020603050405020304" pitchFamily="18" charset="0"/>
              </a:rPr>
              <a:t>vezetékoszlopok elhelyezésére</a:t>
            </a:r>
            <a:r>
              <a:rPr lang="hu-HU" dirty="0">
                <a:latin typeface="Times New Roman" panose="02020603050405020304" pitchFamily="18" charset="0"/>
                <a:cs typeface="Times New Roman" panose="02020603050405020304" pitchFamily="18" charset="0"/>
              </a:rPr>
              <a:t> vagy az ingatlan </a:t>
            </a:r>
            <a:r>
              <a:rPr lang="hu-HU" u="sng" dirty="0">
                <a:latin typeface="Times New Roman" panose="02020603050405020304" pitchFamily="18" charset="0"/>
                <a:cs typeface="Times New Roman" panose="02020603050405020304" pitchFamily="18" charset="0"/>
              </a:rPr>
              <a:t>birtokosa számára előnyös más hasonló célra </a:t>
            </a:r>
            <a:r>
              <a:rPr lang="hu-HU" b="1" u="sng" dirty="0">
                <a:latin typeface="Times New Roman" panose="02020603050405020304" pitchFamily="18" charset="0"/>
                <a:cs typeface="Times New Roman" panose="02020603050405020304" pitchFamily="18" charset="0"/>
              </a:rPr>
              <a:t>más ingatlanát meghatározott terjedelemben használhatja. </a:t>
            </a:r>
            <a:endParaRPr lang="hu-HU" sz="1000" dirty="0">
              <a:latin typeface="Times New Roman" panose="02020603050405020304" pitchFamily="18" charset="0"/>
              <a:cs typeface="Times New Roman" panose="02020603050405020304" pitchFamily="18" charset="0"/>
            </a:endParaRPr>
          </a:p>
          <a:p>
            <a:pPr marL="0" indent="0">
              <a:lnSpc>
                <a:spcPct val="100000"/>
              </a:lnSpc>
              <a:spcBef>
                <a:spcPts val="0"/>
              </a:spcBef>
              <a:buNone/>
            </a:pPr>
            <a:r>
              <a:rPr lang="hu-HU" dirty="0">
                <a:latin typeface="Times New Roman" panose="02020603050405020304" pitchFamily="18" charset="0"/>
                <a:cs typeface="Times New Roman" panose="02020603050405020304" pitchFamily="18" charset="0"/>
              </a:rPr>
              <a:t>Szerződéssel (elbírtoklással) jön létre. Vita esetén a bíróság dönt. Megszüntetéséhez a szolgalmi jog ingatlan-nyilvántartásból való törlése szükséges.</a:t>
            </a:r>
            <a:endParaRPr lang="hu-HU" sz="2400" dirty="0">
              <a:latin typeface="Times New Roman" panose="02020603050405020304" pitchFamily="18" charset="0"/>
              <a:cs typeface="Times New Roman" panose="02020603050405020304" pitchFamily="18" charset="0"/>
            </a:endParaRPr>
          </a:p>
        </p:txBody>
      </p:sp>
      <p:sp>
        <p:nvSpPr>
          <p:cNvPr id="4" name="Szövegdoboz 3">
            <a:extLst>
              <a:ext uri="{FF2B5EF4-FFF2-40B4-BE49-F238E27FC236}">
                <a16:creationId xmlns:a16="http://schemas.microsoft.com/office/drawing/2014/main" id="{0E0963ED-6003-490D-8B90-B0DBAE90A833}"/>
              </a:ext>
            </a:extLst>
          </p:cNvPr>
          <p:cNvSpPr txBox="1"/>
          <p:nvPr/>
        </p:nvSpPr>
        <p:spPr>
          <a:xfrm>
            <a:off x="54429" y="3405379"/>
            <a:ext cx="4735399" cy="584775"/>
          </a:xfrm>
          <a:prstGeom prst="rect">
            <a:avLst/>
          </a:prstGeom>
          <a:noFill/>
        </p:spPr>
        <p:txBody>
          <a:bodyPr wrap="none" rtlCol="0">
            <a:spAutoFit/>
          </a:bodyPr>
          <a:lstStyle/>
          <a:p>
            <a:r>
              <a:rPr lang="hu-HU" sz="3200" b="1" i="1" dirty="0">
                <a:solidFill>
                  <a:schemeClr val="accent5">
                    <a:lumMod val="50000"/>
                  </a:schemeClr>
                </a:solidFill>
                <a:latin typeface="Times New Roman" panose="02020603050405020304" pitchFamily="18" charset="0"/>
                <a:cs typeface="Times New Roman" panose="02020603050405020304" pitchFamily="18" charset="0"/>
              </a:rPr>
              <a:t>A közérdekű használati jog</a:t>
            </a:r>
            <a:endParaRPr lang="hu-HU" sz="3200" b="1" dirty="0"/>
          </a:p>
        </p:txBody>
      </p:sp>
      <p:sp>
        <p:nvSpPr>
          <p:cNvPr id="5" name="Szövegdoboz 4">
            <a:extLst>
              <a:ext uri="{FF2B5EF4-FFF2-40B4-BE49-F238E27FC236}">
                <a16:creationId xmlns:a16="http://schemas.microsoft.com/office/drawing/2014/main" id="{7B5E3E6A-0B57-455B-8F4C-6831FB53F10F}"/>
              </a:ext>
            </a:extLst>
          </p:cNvPr>
          <p:cNvSpPr txBox="1"/>
          <p:nvPr/>
        </p:nvSpPr>
        <p:spPr>
          <a:xfrm>
            <a:off x="54429" y="3990154"/>
            <a:ext cx="12025744" cy="2677656"/>
          </a:xfrm>
          <a:prstGeom prst="rect">
            <a:avLst/>
          </a:prstGeom>
          <a:noFill/>
          <a:ln w="38100">
            <a:solidFill>
              <a:schemeClr val="accent5">
                <a:lumMod val="50000"/>
              </a:schemeClr>
            </a:solidFill>
          </a:ln>
        </p:spPr>
        <p:txBody>
          <a:bodyPr wrap="square" rtlCol="0">
            <a:spAutoFit/>
          </a:bodyPr>
          <a:lstStyle/>
          <a:p>
            <a:r>
              <a:rPr lang="hu-HU" sz="2800" dirty="0">
                <a:latin typeface="Times New Roman" panose="02020603050405020304" pitchFamily="18" charset="0"/>
                <a:cs typeface="Times New Roman" panose="02020603050405020304" pitchFamily="18" charset="0"/>
              </a:rPr>
              <a:t>Ingatlanra közérdekből hatósági határozattal szolgalmat, használati jogot lehet alapítani. Az ingatlan tulajdonosa tűrni köteles, hogy közérdekből az ingatlant időlegesen használják, arra használati jogot szerezzenek vagy az azon fennálló tulajdonjogot egyébként korlátozzák.</a:t>
            </a:r>
          </a:p>
          <a:p>
            <a:r>
              <a:rPr lang="hu-HU" sz="2800" dirty="0">
                <a:latin typeface="Times New Roman" panose="02020603050405020304" pitchFamily="18" charset="0"/>
                <a:cs typeface="Times New Roman" panose="02020603050405020304" pitchFamily="18" charset="0"/>
              </a:rPr>
              <a:t>Ha a korlátozás az ingatlan rendeltetésszerű használatát ellehetetleníti, a tulajdonos az ingatlan kisajátítását kérheti</a:t>
            </a:r>
            <a:r>
              <a:rPr lang="hu-HU"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135472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BFB1A44-F9B4-4C82-9861-477157CCC3DC}"/>
              </a:ext>
            </a:extLst>
          </p:cNvPr>
          <p:cNvSpPr>
            <a:spLocks noGrp="1"/>
          </p:cNvSpPr>
          <p:nvPr>
            <p:ph type="title"/>
          </p:nvPr>
        </p:nvSpPr>
        <p:spPr>
          <a:xfrm>
            <a:off x="10886" y="0"/>
            <a:ext cx="2137229" cy="549275"/>
          </a:xfrm>
        </p:spPr>
        <p:txBody>
          <a:bodyPr>
            <a:normAutofit/>
          </a:bodyPr>
          <a:lstStyle/>
          <a:p>
            <a:r>
              <a:rPr lang="hu-HU" sz="3200" b="1" i="1" dirty="0">
                <a:solidFill>
                  <a:schemeClr val="accent5">
                    <a:lumMod val="50000"/>
                  </a:schemeClr>
                </a:solidFill>
                <a:latin typeface="Times New Roman" panose="02020603050405020304" pitchFamily="18" charset="0"/>
                <a:cs typeface="Times New Roman" panose="02020603050405020304" pitchFamily="18" charset="0"/>
              </a:rPr>
              <a:t>Kisajátítás</a:t>
            </a:r>
          </a:p>
        </p:txBody>
      </p:sp>
      <p:sp>
        <p:nvSpPr>
          <p:cNvPr id="3" name="Tartalom helye 2">
            <a:extLst>
              <a:ext uri="{FF2B5EF4-FFF2-40B4-BE49-F238E27FC236}">
                <a16:creationId xmlns:a16="http://schemas.microsoft.com/office/drawing/2014/main" id="{D7F717BD-B4FC-4F06-A7EA-EB0037369795}"/>
              </a:ext>
            </a:extLst>
          </p:cNvPr>
          <p:cNvSpPr>
            <a:spLocks noGrp="1"/>
          </p:cNvSpPr>
          <p:nvPr>
            <p:ph idx="1"/>
          </p:nvPr>
        </p:nvSpPr>
        <p:spPr>
          <a:xfrm>
            <a:off x="406399" y="812511"/>
            <a:ext cx="11379201" cy="5546726"/>
          </a:xfrm>
          <a:ln w="38100">
            <a:solidFill>
              <a:schemeClr val="accent5">
                <a:lumMod val="50000"/>
              </a:schemeClr>
            </a:solidFill>
          </a:ln>
        </p:spPr>
        <p:txBody>
          <a:bodyPr>
            <a:normAutofit/>
          </a:bodyPr>
          <a:lstStyle/>
          <a:p>
            <a:pPr marL="0" indent="0">
              <a:lnSpc>
                <a:spcPct val="120000"/>
              </a:lnSpc>
              <a:spcBef>
                <a:spcPts val="0"/>
              </a:spcBef>
              <a:buNone/>
            </a:pPr>
            <a:r>
              <a:rPr lang="hu-HU" b="1" dirty="0">
                <a:latin typeface="Times New Roman" panose="02020603050405020304" pitchFamily="18" charset="0"/>
                <a:cs typeface="Times New Roman" panose="02020603050405020304" pitchFamily="18" charset="0"/>
              </a:rPr>
              <a:t>Akkor van helye, ha</a:t>
            </a:r>
          </a:p>
          <a:p>
            <a:pPr>
              <a:lnSpc>
                <a:spcPct val="120000"/>
              </a:lnSpc>
              <a:spcBef>
                <a:spcPts val="0"/>
              </a:spcBef>
            </a:pPr>
            <a:r>
              <a:rPr lang="hu-HU" dirty="0">
                <a:latin typeface="Times New Roman" panose="02020603050405020304" pitchFamily="18" charset="0"/>
                <a:cs typeface="Times New Roman" panose="02020603050405020304" pitchFamily="18" charset="0"/>
              </a:rPr>
              <a:t>a közérdekű cél megvalósítása az ingatlanon fennálló tulajdon korlátozásával nem lehetséges, vagy a </a:t>
            </a:r>
            <a:r>
              <a:rPr lang="hu-HU" u="sng" dirty="0">
                <a:latin typeface="Times New Roman" panose="02020603050405020304" pitchFamily="18" charset="0"/>
                <a:cs typeface="Times New Roman" panose="02020603050405020304" pitchFamily="18" charset="0"/>
              </a:rPr>
              <a:t>közérdekű használati jog, vezetékjog, szolgalmi jog </a:t>
            </a:r>
            <a:r>
              <a:rPr lang="hu-HU" dirty="0">
                <a:latin typeface="Times New Roman" panose="02020603050405020304" pitchFamily="18" charset="0"/>
                <a:cs typeface="Times New Roman" panose="02020603050405020304" pitchFamily="18" charset="0"/>
              </a:rPr>
              <a:t>alapításában a tulajdonossal nem jött létre megállapodás, e jogokat a hatóság nem engedélyezte;</a:t>
            </a:r>
          </a:p>
          <a:p>
            <a:pPr>
              <a:lnSpc>
                <a:spcPct val="120000"/>
              </a:lnSpc>
              <a:spcBef>
                <a:spcPts val="0"/>
              </a:spcBef>
            </a:pPr>
            <a:r>
              <a:rPr lang="hu-HU" b="1" dirty="0">
                <a:latin typeface="Times New Roman" panose="02020603050405020304" pitchFamily="18" charset="0"/>
                <a:cs typeface="Times New Roman" panose="02020603050405020304" pitchFamily="18" charset="0"/>
              </a:rPr>
              <a:t>a közérdekű cél megvalósítására </a:t>
            </a:r>
          </a:p>
          <a:p>
            <a:pPr lvl="1">
              <a:lnSpc>
                <a:spcPct val="120000"/>
              </a:lnSpc>
              <a:spcBef>
                <a:spcPts val="0"/>
              </a:spcBef>
              <a:buFont typeface="Wingdings" panose="05000000000000000000" pitchFamily="2" charset="2"/>
              <a:buChar char="ü"/>
            </a:pPr>
            <a:r>
              <a:rPr lang="hu-HU" b="1" dirty="0">
                <a:latin typeface="Times New Roman" panose="02020603050405020304" pitchFamily="18" charset="0"/>
                <a:cs typeface="Times New Roman" panose="02020603050405020304" pitchFamily="18" charset="0"/>
              </a:rPr>
              <a:t>kizárólag az adott ingatlanon kerülhet sor, </a:t>
            </a:r>
          </a:p>
          <a:p>
            <a:pPr lvl="1">
              <a:lnSpc>
                <a:spcPct val="120000"/>
              </a:lnSpc>
              <a:spcBef>
                <a:spcPts val="0"/>
              </a:spcBef>
              <a:buFont typeface="Wingdings" panose="05000000000000000000" pitchFamily="2" charset="2"/>
              <a:buChar char="ü"/>
            </a:pPr>
            <a:r>
              <a:rPr lang="hu-HU" b="1" dirty="0">
                <a:latin typeface="Times New Roman" panose="02020603050405020304" pitchFamily="18" charset="0"/>
                <a:cs typeface="Times New Roman" panose="02020603050405020304" pitchFamily="18" charset="0"/>
              </a:rPr>
              <a:t>több ingatlan alkalmas, de annak más ingatlanon való megvalósítása a tulajdon nagyobb sérelmével járna,</a:t>
            </a:r>
            <a:endParaRPr lang="hu-HU" dirty="0">
              <a:latin typeface="Times New Roman" panose="02020603050405020304" pitchFamily="18" charset="0"/>
              <a:cs typeface="Times New Roman" panose="02020603050405020304" pitchFamily="18" charset="0"/>
            </a:endParaRPr>
          </a:p>
          <a:p>
            <a:pPr>
              <a:lnSpc>
                <a:spcPct val="120000"/>
              </a:lnSpc>
              <a:spcBef>
                <a:spcPts val="0"/>
              </a:spcBef>
            </a:pPr>
            <a:r>
              <a:rPr lang="hu-HU" dirty="0">
                <a:latin typeface="Times New Roman" panose="02020603050405020304" pitchFamily="18" charset="0"/>
                <a:cs typeface="Times New Roman" panose="02020603050405020304" pitchFamily="18" charset="0"/>
              </a:rPr>
              <a:t>a kisajátítással biztosított tevékenység közösségi előnyei a tulajdon elvonásával okozott kárt jelentősen meghaladják. </a:t>
            </a:r>
          </a:p>
        </p:txBody>
      </p:sp>
    </p:spTree>
    <p:extLst>
      <p:ext uri="{BB962C8B-B14F-4D97-AF65-F5344CB8AC3E}">
        <p14:creationId xmlns:p14="http://schemas.microsoft.com/office/powerpoint/2010/main" val="15341863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28FCECE1-F360-4A84-9F8A-D1FF4B214470}"/>
              </a:ext>
            </a:extLst>
          </p:cNvPr>
          <p:cNvSpPr>
            <a:spLocks noGrp="1"/>
          </p:cNvSpPr>
          <p:nvPr>
            <p:ph type="title"/>
          </p:nvPr>
        </p:nvSpPr>
        <p:spPr>
          <a:xfrm>
            <a:off x="1" y="1133"/>
            <a:ext cx="9361714" cy="679904"/>
          </a:xfrm>
        </p:spPr>
        <p:txBody>
          <a:bodyPr>
            <a:normAutofit/>
          </a:bodyPr>
          <a:lstStyle/>
          <a:p>
            <a:r>
              <a:rPr lang="hu-HU" sz="3200" b="1" i="1" dirty="0">
                <a:solidFill>
                  <a:schemeClr val="accent5">
                    <a:lumMod val="50000"/>
                  </a:schemeClr>
                </a:solidFill>
                <a:latin typeface="Times New Roman" panose="02020603050405020304" pitchFamily="18" charset="0"/>
                <a:cs typeface="Times New Roman" panose="02020603050405020304" pitchFamily="18" charset="0"/>
              </a:rPr>
              <a:t>Ingatlant kisajátítani közérdekű célokra lehetséges.</a:t>
            </a:r>
            <a:endParaRPr lang="hu-HU" sz="3200" b="1" i="1" dirty="0">
              <a:solidFill>
                <a:schemeClr val="accent5">
                  <a:lumMod val="50000"/>
                </a:schemeClr>
              </a:solidFill>
            </a:endParaRPr>
          </a:p>
        </p:txBody>
      </p:sp>
      <p:sp>
        <p:nvSpPr>
          <p:cNvPr id="3" name="Tartalom helye 2">
            <a:extLst>
              <a:ext uri="{FF2B5EF4-FFF2-40B4-BE49-F238E27FC236}">
                <a16:creationId xmlns:a16="http://schemas.microsoft.com/office/drawing/2014/main" id="{7EAF342B-56E3-4023-9BA4-6F87A3F63140}"/>
              </a:ext>
            </a:extLst>
          </p:cNvPr>
          <p:cNvSpPr>
            <a:spLocks noGrp="1"/>
          </p:cNvSpPr>
          <p:nvPr>
            <p:ph idx="1"/>
          </p:nvPr>
        </p:nvSpPr>
        <p:spPr>
          <a:xfrm>
            <a:off x="312057" y="681037"/>
            <a:ext cx="11567885" cy="6175830"/>
          </a:xfrm>
          <a:ln w="38100">
            <a:solidFill>
              <a:schemeClr val="accent5">
                <a:lumMod val="50000"/>
              </a:schemeClr>
            </a:solidFill>
          </a:ln>
        </p:spPr>
        <p:txBody>
          <a:bodyPr>
            <a:normAutofit/>
          </a:bodyPr>
          <a:lstStyle/>
          <a:p>
            <a:r>
              <a:rPr lang="hu-HU" u="sng" dirty="0">
                <a:latin typeface="Times New Roman" panose="02020603050405020304" pitchFamily="18" charset="0"/>
                <a:cs typeface="Times New Roman" panose="02020603050405020304" pitchFamily="18" charset="0"/>
              </a:rPr>
              <a:t>közlekedési infrastruktúra fejlesztése </a:t>
            </a:r>
            <a:r>
              <a:rPr lang="hu-HU" dirty="0">
                <a:latin typeface="Times New Roman" panose="02020603050405020304" pitchFamily="18" charset="0"/>
                <a:cs typeface="Times New Roman" panose="02020603050405020304" pitchFamily="18" charset="0"/>
              </a:rPr>
              <a:t>keretében közút, vasút, repülőtér, híd, alagút, hajózási létesítmény, intermodális csomópont létesítése, fejlesztése céljából, ha</a:t>
            </a:r>
          </a:p>
          <a:p>
            <a:pPr lvl="1">
              <a:buFont typeface="Wingdings" panose="05000000000000000000" pitchFamily="2" charset="2"/>
              <a:buChar char="ü"/>
            </a:pPr>
            <a:r>
              <a:rPr lang="hu-HU" sz="2800" dirty="0">
                <a:latin typeface="Times New Roman" panose="02020603050405020304" pitchFamily="18" charset="0"/>
                <a:cs typeface="Times New Roman" panose="02020603050405020304" pitchFamily="18" charset="0"/>
              </a:rPr>
              <a:t>gyorsforgalmi közúthálózat megépítése, országos vagy helyi közút építése érdekében szükséges,</a:t>
            </a:r>
          </a:p>
          <a:p>
            <a:pPr lvl="1">
              <a:buFont typeface="Wingdings" panose="05000000000000000000" pitchFamily="2" charset="2"/>
              <a:buChar char="ü"/>
            </a:pPr>
            <a:r>
              <a:rPr lang="hu-HU" sz="2800" dirty="0">
                <a:latin typeface="Times New Roman" panose="02020603050405020304" pitchFamily="18" charset="0"/>
                <a:cs typeface="Times New Roman" panose="02020603050405020304" pitchFamily="18" charset="0"/>
              </a:rPr>
              <a:t>a vasút létesítési joga alapján történő igénybevétel a terhelt ingatlan rendeltetésszerű használatát megszünteti, </a:t>
            </a:r>
          </a:p>
          <a:p>
            <a:pPr lvl="1">
              <a:buFont typeface="Wingdings" panose="05000000000000000000" pitchFamily="2" charset="2"/>
              <a:buChar char="ü"/>
            </a:pPr>
            <a:r>
              <a:rPr lang="hu-HU" sz="2800" dirty="0">
                <a:latin typeface="Times New Roman" panose="02020603050405020304" pitchFamily="18" charset="0"/>
                <a:cs typeface="Times New Roman" panose="02020603050405020304" pitchFamily="18" charset="0"/>
              </a:rPr>
              <a:t>híd vagy alagút építése érdekében szükséges, amennyiben arra országos vagy helyi közút építése érdekében kerül sor,</a:t>
            </a:r>
          </a:p>
          <a:p>
            <a:pPr lvl="1">
              <a:buFont typeface="Wingdings" panose="05000000000000000000" pitchFamily="2" charset="2"/>
              <a:buChar char="ü"/>
            </a:pPr>
            <a:r>
              <a:rPr lang="hu-HU" sz="2800" dirty="0">
                <a:latin typeface="Times New Roman" panose="02020603050405020304" pitchFamily="18" charset="0"/>
                <a:cs typeface="Times New Roman" panose="02020603050405020304" pitchFamily="18" charset="0"/>
              </a:rPr>
              <a:t>közforgalmú kikötő, úszóműves kikötőhely, komp- és révátkelőhely, más hajózási létesítmény elhelyezése a parti ingatlan rendeltetésszerű használatát megszünteti,</a:t>
            </a:r>
          </a:p>
          <a:p>
            <a:pPr lvl="1">
              <a:buFont typeface="Wingdings" panose="05000000000000000000" pitchFamily="2" charset="2"/>
              <a:buChar char="ü"/>
            </a:pPr>
            <a:r>
              <a:rPr lang="hu-HU" sz="2800" dirty="0">
                <a:latin typeface="Times New Roman" panose="02020603050405020304" pitchFamily="18" charset="0"/>
                <a:cs typeface="Times New Roman" panose="02020603050405020304" pitchFamily="18" charset="0"/>
              </a:rPr>
              <a:t>a nemzetgazdasági szempontból kiemelt intermodális csomópont megvalósítása érdekében szükséges;</a:t>
            </a:r>
          </a:p>
          <a:p>
            <a:pPr>
              <a:lnSpc>
                <a:spcPct val="110000"/>
              </a:lnSpc>
              <a:spcBef>
                <a:spcPts val="0"/>
              </a:spcBef>
            </a:pPr>
            <a:endParaRPr lang="hu-HU" dirty="0"/>
          </a:p>
        </p:txBody>
      </p:sp>
    </p:spTree>
    <p:extLst>
      <p:ext uri="{BB962C8B-B14F-4D97-AF65-F5344CB8AC3E}">
        <p14:creationId xmlns:p14="http://schemas.microsoft.com/office/powerpoint/2010/main" val="18373066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3" name="Tartalom helye 2">
            <a:extLst>
              <a:ext uri="{FF2B5EF4-FFF2-40B4-BE49-F238E27FC236}">
                <a16:creationId xmlns:a16="http://schemas.microsoft.com/office/drawing/2014/main" id="{A36AD3D0-BBF1-48D5-BC4C-60ED188ED023}"/>
              </a:ext>
            </a:extLst>
          </p:cNvPr>
          <p:cNvSpPr>
            <a:spLocks noGrp="1"/>
          </p:cNvSpPr>
          <p:nvPr>
            <p:ph idx="1"/>
          </p:nvPr>
        </p:nvSpPr>
        <p:spPr>
          <a:xfrm>
            <a:off x="810491" y="180108"/>
            <a:ext cx="10571018" cy="6497783"/>
          </a:xfrm>
          <a:ln w="38100">
            <a:solidFill>
              <a:schemeClr val="accent5">
                <a:lumMod val="50000"/>
              </a:schemeClr>
            </a:solidFill>
          </a:ln>
        </p:spPr>
        <p:txBody>
          <a:bodyPr>
            <a:normAutofit/>
          </a:bodyPr>
          <a:lstStyle/>
          <a:p>
            <a:r>
              <a:rPr lang="hu-HU" u="sng" dirty="0">
                <a:latin typeface="Times New Roman" panose="02020603050405020304" pitchFamily="18" charset="0"/>
                <a:cs typeface="Times New Roman" panose="02020603050405020304" pitchFamily="18" charset="0"/>
              </a:rPr>
              <a:t>terület- és településrendezés céljából</a:t>
            </a:r>
            <a:r>
              <a:rPr lang="hu-HU" sz="2600" dirty="0">
                <a:latin typeface="Times New Roman" panose="02020603050405020304" pitchFamily="18" charset="0"/>
                <a:cs typeface="Times New Roman" panose="02020603050405020304" pitchFamily="18" charset="0"/>
              </a:rPr>
              <a:t>, ha </a:t>
            </a:r>
          </a:p>
          <a:p>
            <a:pPr lvl="1">
              <a:buFont typeface="Wingdings" panose="05000000000000000000" pitchFamily="2" charset="2"/>
              <a:buChar char="ü"/>
            </a:pPr>
            <a:r>
              <a:rPr lang="hu-HU" dirty="0">
                <a:latin typeface="Times New Roman" panose="02020603050405020304" pitchFamily="18" charset="0"/>
                <a:cs typeface="Times New Roman" panose="02020603050405020304" pitchFamily="18" charset="0"/>
              </a:rPr>
              <a:t>a fejlesztési cél a területrendezési tervben, a HÉSZ-ben vagy térségi területfelhasználási engedélyben szerepel, </a:t>
            </a:r>
          </a:p>
          <a:p>
            <a:pPr lvl="1">
              <a:buFont typeface="Wingdings" panose="05000000000000000000" pitchFamily="2" charset="2"/>
              <a:buChar char="ü"/>
            </a:pPr>
            <a:r>
              <a:rPr lang="hu-HU" dirty="0">
                <a:latin typeface="Times New Roman" panose="02020603050405020304" pitchFamily="18" charset="0"/>
                <a:cs typeface="Times New Roman" panose="02020603050405020304" pitchFamily="18" charset="0"/>
              </a:rPr>
              <a:t>a cél megvalósítása az ingatlantulajdonosoktól nem várható el,  </a:t>
            </a:r>
          </a:p>
          <a:p>
            <a:r>
              <a:rPr lang="hu-HU" u="sng" dirty="0">
                <a:latin typeface="Times New Roman" panose="02020603050405020304" pitchFamily="18" charset="0"/>
                <a:cs typeface="Times New Roman" panose="02020603050405020304" pitchFamily="18" charset="0"/>
              </a:rPr>
              <a:t>energiatermelés céljából</a:t>
            </a:r>
            <a:r>
              <a:rPr lang="hu-HU" dirty="0">
                <a:latin typeface="Times New Roman" panose="02020603050405020304" pitchFamily="18" charset="0"/>
                <a:cs typeface="Times New Roman" panose="02020603050405020304" pitchFamily="18" charset="0"/>
              </a:rPr>
              <a:t>, ha</a:t>
            </a:r>
          </a:p>
          <a:p>
            <a:pPr lvl="1">
              <a:buFont typeface="Wingdings" panose="05000000000000000000" pitchFamily="2" charset="2"/>
              <a:buChar char="ü"/>
            </a:pPr>
            <a:r>
              <a:rPr lang="hu-HU" sz="2800" dirty="0">
                <a:latin typeface="Times New Roman" panose="02020603050405020304" pitchFamily="18" charset="0"/>
                <a:cs typeface="Times New Roman" panose="02020603050405020304" pitchFamily="18" charset="0"/>
              </a:rPr>
              <a:t>az ingatlan 50 MW vagy annál nagyobb teljesítményű erőmű vagy távhőtermelő létesítmény építéséhez szükséges,</a:t>
            </a:r>
          </a:p>
          <a:p>
            <a:r>
              <a:rPr lang="hu-HU" u="sng" dirty="0">
                <a:latin typeface="Times New Roman" panose="02020603050405020304" pitchFamily="18" charset="0"/>
                <a:cs typeface="Times New Roman" panose="02020603050405020304" pitchFamily="18" charset="0"/>
              </a:rPr>
              <a:t>energiaellátás céljából</a:t>
            </a:r>
            <a:r>
              <a:rPr lang="hu-HU" dirty="0">
                <a:latin typeface="Times New Roman" panose="02020603050405020304" pitchFamily="18" charset="0"/>
                <a:cs typeface="Times New Roman" panose="02020603050405020304" pitchFamily="18" charset="0"/>
              </a:rPr>
              <a:t>, ha a hatóság nem engedélyezte</a:t>
            </a:r>
          </a:p>
          <a:p>
            <a:pPr lvl="1">
              <a:buFont typeface="Wingdings" panose="05000000000000000000" pitchFamily="2" charset="2"/>
              <a:buChar char="ü"/>
            </a:pPr>
            <a:r>
              <a:rPr lang="hu-HU" sz="2800" dirty="0">
                <a:latin typeface="Times New Roman" panose="02020603050405020304" pitchFamily="18" charset="0"/>
                <a:cs typeface="Times New Roman" panose="02020603050405020304" pitchFamily="18" charset="0"/>
              </a:rPr>
              <a:t>a villamos energia közcélú hálózat építésére a vezetékjogot,</a:t>
            </a:r>
          </a:p>
          <a:p>
            <a:pPr lvl="1">
              <a:buFont typeface="Wingdings" panose="05000000000000000000" pitchFamily="2" charset="2"/>
              <a:buChar char="ü"/>
            </a:pPr>
            <a:r>
              <a:rPr lang="hu-HU" sz="2800" dirty="0">
                <a:latin typeface="Times New Roman" panose="02020603050405020304" pitchFamily="18" charset="0"/>
                <a:cs typeface="Times New Roman" panose="02020603050405020304" pitchFamily="18" charset="0"/>
              </a:rPr>
              <a:t>földgáz elosztóvezeték tartozékai és alkotórészei, valamint propán-, butángáz-tartály, konténer elhelyezése céljából a használati jogot,</a:t>
            </a:r>
          </a:p>
          <a:p>
            <a:pPr lvl="1">
              <a:buFont typeface="Wingdings" panose="05000000000000000000" pitchFamily="2" charset="2"/>
              <a:buChar char="ü"/>
            </a:pPr>
            <a:r>
              <a:rPr lang="hu-HU" sz="2800" dirty="0">
                <a:latin typeface="Times New Roman" panose="02020603050405020304" pitchFamily="18" charset="0"/>
                <a:cs typeface="Times New Roman" panose="02020603050405020304" pitchFamily="18" charset="0"/>
              </a:rPr>
              <a:t>szolgáltatói távhőközpont létesítésére van szükség, az építésügyi hatóság az ingatlan rendeltetésszerű használatának jelentős mértékű akadályozása miatt a használati jogot,</a:t>
            </a:r>
          </a:p>
          <a:p>
            <a:pPr lvl="1">
              <a:buFont typeface="Wingdings" panose="05000000000000000000" pitchFamily="2" charset="2"/>
              <a:buChar char="ü"/>
            </a:pPr>
            <a:r>
              <a:rPr lang="hu-HU" sz="2800" dirty="0">
                <a:latin typeface="Times New Roman" panose="02020603050405020304" pitchFamily="18" charset="0"/>
                <a:cs typeface="Times New Roman" panose="02020603050405020304" pitchFamily="18" charset="0"/>
              </a:rPr>
              <a:t>távhővezeték-hálózat vezetékének építéséhez a vezetékjogot;</a:t>
            </a:r>
          </a:p>
        </p:txBody>
      </p:sp>
    </p:spTree>
    <p:extLst>
      <p:ext uri="{BB962C8B-B14F-4D97-AF65-F5344CB8AC3E}">
        <p14:creationId xmlns:p14="http://schemas.microsoft.com/office/powerpoint/2010/main" val="9215897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3" name="Tartalom helye 2">
            <a:extLst>
              <a:ext uri="{FF2B5EF4-FFF2-40B4-BE49-F238E27FC236}">
                <a16:creationId xmlns:a16="http://schemas.microsoft.com/office/drawing/2014/main" id="{D5F1F3E2-8795-4E7D-95E2-6800DEBF4ECF}"/>
              </a:ext>
            </a:extLst>
          </p:cNvPr>
          <p:cNvSpPr>
            <a:spLocks noGrp="1"/>
          </p:cNvSpPr>
          <p:nvPr>
            <p:ph idx="1"/>
          </p:nvPr>
        </p:nvSpPr>
        <p:spPr>
          <a:xfrm>
            <a:off x="235527" y="360218"/>
            <a:ext cx="11720946" cy="6026727"/>
          </a:xfrm>
          <a:ln w="38100">
            <a:solidFill>
              <a:schemeClr val="accent5">
                <a:lumMod val="50000"/>
              </a:schemeClr>
            </a:solidFill>
          </a:ln>
        </p:spPr>
        <p:txBody>
          <a:bodyPr>
            <a:normAutofit/>
          </a:bodyPr>
          <a:lstStyle/>
          <a:p>
            <a:r>
              <a:rPr lang="hu-HU" u="sng" dirty="0">
                <a:latin typeface="Times New Roman" panose="02020603050405020304" pitchFamily="18" charset="0"/>
                <a:cs typeface="Times New Roman" panose="02020603050405020304" pitchFamily="18" charset="0"/>
              </a:rPr>
              <a:t>elektronikus hírközlési szolgáltatás céljából</a:t>
            </a:r>
            <a:r>
              <a:rPr lang="hu-HU" dirty="0">
                <a:latin typeface="Times New Roman" panose="02020603050405020304" pitchFamily="18" charset="0"/>
                <a:cs typeface="Times New Roman" panose="02020603050405020304" pitchFamily="18" charset="0"/>
              </a:rPr>
              <a:t>, ha a használati jogot a hatóság nem engedélyezte;</a:t>
            </a:r>
          </a:p>
          <a:p>
            <a:r>
              <a:rPr lang="hu-HU" u="sng" dirty="0">
                <a:latin typeface="Times New Roman" panose="02020603050405020304" pitchFamily="18" charset="0"/>
                <a:cs typeface="Times New Roman" panose="02020603050405020304" pitchFamily="18" charset="0"/>
              </a:rPr>
              <a:t>vízgazdálkodási és víziközmű-szolgáltatási feladatok ellátása céljából</a:t>
            </a:r>
            <a:r>
              <a:rPr lang="hu-HU" dirty="0">
                <a:latin typeface="Times New Roman" panose="02020603050405020304" pitchFamily="18" charset="0"/>
                <a:cs typeface="Times New Roman" panose="02020603050405020304" pitchFamily="18" charset="0"/>
              </a:rPr>
              <a:t>, ha</a:t>
            </a:r>
          </a:p>
          <a:p>
            <a:pPr lvl="1">
              <a:buFont typeface="Wingdings" panose="05000000000000000000" pitchFamily="2" charset="2"/>
              <a:buChar char="ü"/>
            </a:pPr>
            <a:r>
              <a:rPr lang="hu-HU" sz="2800" dirty="0">
                <a:latin typeface="Times New Roman" panose="02020603050405020304" pitchFamily="18" charset="0"/>
                <a:cs typeface="Times New Roman" panose="02020603050405020304" pitchFamily="18" charset="0"/>
              </a:rPr>
              <a:t>a Vásárhelyi Terv Továbbfejlesztése szerinti nyomvonalas létesítménynek jogszabállyal megállapított nyomvonalon való megépítése,</a:t>
            </a:r>
          </a:p>
          <a:p>
            <a:pPr lvl="1">
              <a:buFont typeface="Wingdings" panose="05000000000000000000" pitchFamily="2" charset="2"/>
              <a:buChar char="ü"/>
            </a:pPr>
            <a:r>
              <a:rPr lang="hu-HU" sz="2800" dirty="0">
                <a:latin typeface="Times New Roman" panose="02020603050405020304" pitchFamily="18" charset="0"/>
                <a:cs typeface="Times New Roman" panose="02020603050405020304" pitchFamily="18" charset="0"/>
              </a:rPr>
              <a:t>vízkár elhárítási (árvíz, belvíz, aszály) célú vízilétesítmények megvalósítása,</a:t>
            </a:r>
          </a:p>
          <a:p>
            <a:pPr lvl="1">
              <a:buFont typeface="Wingdings" panose="05000000000000000000" pitchFamily="2" charset="2"/>
              <a:buChar char="ü"/>
            </a:pPr>
            <a:r>
              <a:rPr lang="hu-HU" sz="2800" dirty="0">
                <a:latin typeface="Times New Roman" panose="02020603050405020304" pitchFamily="18" charset="0"/>
                <a:cs typeface="Times New Roman" panose="02020603050405020304" pitchFamily="18" charset="0"/>
              </a:rPr>
              <a:t>közműves vízellátó és szennyvízkezelő és -elvezető létesítmények megvalósítása,</a:t>
            </a:r>
          </a:p>
          <a:p>
            <a:pPr lvl="1">
              <a:buFont typeface="Wingdings" panose="05000000000000000000" pitchFamily="2" charset="2"/>
              <a:buChar char="ü"/>
            </a:pPr>
            <a:r>
              <a:rPr lang="hu-HU" sz="2800" dirty="0">
                <a:latin typeface="Times New Roman" panose="02020603050405020304" pitchFamily="18" charset="0"/>
                <a:cs typeface="Times New Roman" panose="02020603050405020304" pitchFamily="18" charset="0"/>
              </a:rPr>
              <a:t>felszíni és felszín alatti vízkészletek közérdekű igénybevétele, </a:t>
            </a:r>
            <a:r>
              <a:rPr lang="hu-HU" sz="2800" dirty="0" err="1">
                <a:latin typeface="Times New Roman" panose="02020603050405020304" pitchFamily="18" charset="0"/>
                <a:cs typeface="Times New Roman" panose="02020603050405020304" pitchFamily="18" charset="0"/>
              </a:rPr>
              <a:t>tározása</a:t>
            </a:r>
            <a:r>
              <a:rPr lang="hu-HU" sz="2800" dirty="0">
                <a:latin typeface="Times New Roman" panose="02020603050405020304" pitchFamily="18" charset="0"/>
                <a:cs typeface="Times New Roman" panose="02020603050405020304" pitchFamily="18" charset="0"/>
              </a:rPr>
              <a:t>, el-, illetve </a:t>
            </a:r>
            <a:r>
              <a:rPr lang="hu-HU" sz="2800" dirty="0" err="1">
                <a:latin typeface="Times New Roman" panose="02020603050405020304" pitchFamily="18" charset="0"/>
                <a:cs typeface="Times New Roman" panose="02020603050405020304" pitchFamily="18" charset="0"/>
              </a:rPr>
              <a:t>továbbvezetését</a:t>
            </a:r>
            <a:r>
              <a:rPr lang="hu-HU" sz="2800" dirty="0">
                <a:latin typeface="Times New Roman" panose="02020603050405020304" pitchFamily="18" charset="0"/>
                <a:cs typeface="Times New Roman" panose="02020603050405020304" pitchFamily="18" charset="0"/>
              </a:rPr>
              <a:t> szolgáló létesítmények megvalósítása,</a:t>
            </a:r>
          </a:p>
          <a:p>
            <a:pPr lvl="1">
              <a:buFont typeface="Wingdings" panose="05000000000000000000" pitchFamily="2" charset="2"/>
              <a:buChar char="ü"/>
            </a:pPr>
            <a:r>
              <a:rPr lang="hu-HU" sz="2800" dirty="0">
                <a:latin typeface="Times New Roman" panose="02020603050405020304" pitchFamily="18" charset="0"/>
                <a:cs typeface="Times New Roman" panose="02020603050405020304" pitchFamily="18" charset="0"/>
              </a:rPr>
              <a:t>a közcélú vízilétesítmény, illetve vízbázisok (távlati vízbázisok) belső védőövezetének biztosítása </a:t>
            </a:r>
          </a:p>
          <a:p>
            <a:pPr marL="457200" lvl="1" indent="0">
              <a:buNone/>
            </a:pPr>
            <a:r>
              <a:rPr lang="hu-HU" sz="2800" dirty="0">
                <a:latin typeface="Times New Roman" panose="02020603050405020304" pitchFamily="18" charset="0"/>
                <a:cs typeface="Times New Roman" panose="02020603050405020304" pitchFamily="18" charset="0"/>
              </a:rPr>
              <a:t>érdekében szükséges;</a:t>
            </a:r>
          </a:p>
          <a:p>
            <a:pPr marL="0" indent="0">
              <a:buNone/>
            </a:pPr>
            <a:endParaRPr lang="hu-HU" dirty="0"/>
          </a:p>
        </p:txBody>
      </p:sp>
    </p:spTree>
    <p:extLst>
      <p:ext uri="{BB962C8B-B14F-4D97-AF65-F5344CB8AC3E}">
        <p14:creationId xmlns:p14="http://schemas.microsoft.com/office/powerpoint/2010/main" val="17379268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3" name="Tartalom helye 2">
            <a:extLst>
              <a:ext uri="{FF2B5EF4-FFF2-40B4-BE49-F238E27FC236}">
                <a16:creationId xmlns:a16="http://schemas.microsoft.com/office/drawing/2014/main" id="{8232E618-92BC-4110-AF06-4693FB0CA99E}"/>
              </a:ext>
            </a:extLst>
          </p:cNvPr>
          <p:cNvSpPr>
            <a:spLocks noGrp="1"/>
          </p:cNvSpPr>
          <p:nvPr>
            <p:ph idx="1"/>
          </p:nvPr>
        </p:nvSpPr>
        <p:spPr>
          <a:xfrm>
            <a:off x="540657" y="740063"/>
            <a:ext cx="11110686" cy="4871028"/>
          </a:xfrm>
          <a:ln w="38100">
            <a:solidFill>
              <a:schemeClr val="accent5">
                <a:lumMod val="50000"/>
              </a:schemeClr>
            </a:solidFill>
          </a:ln>
        </p:spPr>
        <p:txBody>
          <a:bodyPr>
            <a:normAutofit lnSpcReduction="10000"/>
          </a:bodyPr>
          <a:lstStyle/>
          <a:p>
            <a:pPr marL="0" indent="0">
              <a:lnSpc>
                <a:spcPct val="100000"/>
              </a:lnSpc>
              <a:spcBef>
                <a:spcPts val="0"/>
              </a:spcBef>
              <a:buNone/>
            </a:pPr>
            <a:r>
              <a:rPr lang="hu-HU" sz="3200" b="1" i="1" dirty="0">
                <a:solidFill>
                  <a:schemeClr val="accent5">
                    <a:lumMod val="50000"/>
                  </a:schemeClr>
                </a:solidFill>
                <a:latin typeface="Times New Roman" panose="02020603050405020304" pitchFamily="18" charset="0"/>
                <a:cs typeface="Times New Roman" panose="02020603050405020304" pitchFamily="18" charset="0"/>
              </a:rPr>
              <a:t>Az ingatlannak egy része is kisajátítható </a:t>
            </a:r>
            <a:r>
              <a:rPr lang="hu-HU" dirty="0">
                <a:latin typeface="Times New Roman" panose="02020603050405020304" pitchFamily="18" charset="0"/>
                <a:cs typeface="Times New Roman" panose="02020603050405020304" pitchFamily="18" charset="0"/>
              </a:rPr>
              <a:t>(részleges kisajátítás).</a:t>
            </a:r>
          </a:p>
          <a:p>
            <a:pPr marL="0" indent="0">
              <a:lnSpc>
                <a:spcPct val="100000"/>
              </a:lnSpc>
              <a:spcBef>
                <a:spcPts val="0"/>
              </a:spcBef>
              <a:buNone/>
            </a:pPr>
            <a:endParaRPr lang="hu-HU" dirty="0">
              <a:latin typeface="Times New Roman" panose="02020603050405020304" pitchFamily="18" charset="0"/>
              <a:cs typeface="Times New Roman" panose="02020603050405020304" pitchFamily="18" charset="0"/>
            </a:endParaRPr>
          </a:p>
          <a:p>
            <a:pPr marL="0" indent="0">
              <a:lnSpc>
                <a:spcPct val="100000"/>
              </a:lnSpc>
              <a:spcBef>
                <a:spcPts val="0"/>
              </a:spcBef>
              <a:buNone/>
            </a:pPr>
            <a:r>
              <a:rPr lang="hu-HU" dirty="0">
                <a:latin typeface="Times New Roman" panose="02020603050405020304" pitchFamily="18" charset="0"/>
                <a:cs typeface="Times New Roman" panose="02020603050405020304" pitchFamily="18" charset="0"/>
              </a:rPr>
              <a:t>Beépítésre nem szánt területen a részleges kisajátításnak nincs akadálya.</a:t>
            </a:r>
          </a:p>
          <a:p>
            <a:pPr marL="0" indent="0">
              <a:lnSpc>
                <a:spcPct val="100000"/>
              </a:lnSpc>
              <a:spcBef>
                <a:spcPts val="0"/>
              </a:spcBef>
              <a:buNone/>
            </a:pPr>
            <a:r>
              <a:rPr lang="hu-HU" dirty="0">
                <a:latin typeface="Times New Roman" panose="02020603050405020304" pitchFamily="18" charset="0"/>
                <a:cs typeface="Times New Roman" panose="02020603050405020304" pitchFamily="18" charset="0"/>
              </a:rPr>
              <a:t>Beépítésre szánt területen nincs helye részleges kisajátításnak, ha az ingatlan visszamaradó része a megengedett legkisebb teleknagyságot nem éri el. </a:t>
            </a:r>
          </a:p>
          <a:p>
            <a:pPr marL="0" indent="0">
              <a:lnSpc>
                <a:spcPct val="100000"/>
              </a:lnSpc>
              <a:spcBef>
                <a:spcPts val="0"/>
              </a:spcBef>
              <a:buNone/>
            </a:pPr>
            <a:endParaRPr lang="hu-HU" dirty="0">
              <a:latin typeface="Times New Roman" panose="02020603050405020304" pitchFamily="18" charset="0"/>
              <a:cs typeface="Times New Roman" panose="02020603050405020304" pitchFamily="18" charset="0"/>
            </a:endParaRPr>
          </a:p>
          <a:p>
            <a:pPr marL="0" indent="0">
              <a:lnSpc>
                <a:spcPct val="100000"/>
              </a:lnSpc>
              <a:spcBef>
                <a:spcPts val="0"/>
              </a:spcBef>
              <a:buNone/>
            </a:pPr>
            <a:r>
              <a:rPr lang="hu-HU" dirty="0">
                <a:latin typeface="Times New Roman" panose="02020603050405020304" pitchFamily="18" charset="0"/>
                <a:cs typeface="Times New Roman" panose="02020603050405020304" pitchFamily="18" charset="0"/>
              </a:rPr>
              <a:t>A tulajdonos kérelmére a visszamaradó részt ki kell sajátítani, ha az ingatlan részleges kisajátítása következtében</a:t>
            </a:r>
          </a:p>
          <a:p>
            <a:pPr>
              <a:lnSpc>
                <a:spcPct val="100000"/>
              </a:lnSpc>
              <a:spcBef>
                <a:spcPts val="0"/>
              </a:spcBef>
            </a:pPr>
            <a:r>
              <a:rPr lang="hu-HU" dirty="0">
                <a:latin typeface="Times New Roman" panose="02020603050405020304" pitchFamily="18" charset="0"/>
                <a:cs typeface="Times New Roman" panose="02020603050405020304" pitchFamily="18" charset="0"/>
              </a:rPr>
              <a:t>az ingatlan visszamaradó része eredeti céljára használhatatlanná válik,</a:t>
            </a:r>
          </a:p>
          <a:p>
            <a:pPr>
              <a:lnSpc>
                <a:spcPct val="100000"/>
              </a:lnSpc>
              <a:spcBef>
                <a:spcPts val="0"/>
              </a:spcBef>
            </a:pPr>
            <a:r>
              <a:rPr lang="hu-HU" dirty="0">
                <a:latin typeface="Times New Roman" panose="02020603050405020304" pitchFamily="18" charset="0"/>
                <a:cs typeface="Times New Roman" panose="02020603050405020304" pitchFamily="18" charset="0"/>
              </a:rPr>
              <a:t>az ingatlannal kapcsolatos jog vagy foglalkozás gyakorlása lehetetlenné vagy számottevően költségesebbé válik,</a:t>
            </a:r>
          </a:p>
          <a:p>
            <a:pPr>
              <a:lnSpc>
                <a:spcPct val="100000"/>
              </a:lnSpc>
              <a:spcBef>
                <a:spcPts val="0"/>
              </a:spcBef>
            </a:pPr>
            <a:r>
              <a:rPr lang="hu-HU" dirty="0">
                <a:latin typeface="Times New Roman" panose="02020603050405020304" pitchFamily="18" charset="0"/>
                <a:cs typeface="Times New Roman" panose="02020603050405020304" pitchFamily="18" charset="0"/>
              </a:rPr>
              <a:t>a visszamaradó rész gazdaságos értékesítése nem lehetséges.</a:t>
            </a:r>
          </a:p>
        </p:txBody>
      </p:sp>
    </p:spTree>
    <p:extLst>
      <p:ext uri="{BB962C8B-B14F-4D97-AF65-F5344CB8AC3E}">
        <p14:creationId xmlns:p14="http://schemas.microsoft.com/office/powerpoint/2010/main" val="38633548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3" name="Tartalom helye 2">
            <a:extLst>
              <a:ext uri="{FF2B5EF4-FFF2-40B4-BE49-F238E27FC236}">
                <a16:creationId xmlns:a16="http://schemas.microsoft.com/office/drawing/2014/main" id="{01CD898B-226A-47FA-A5F5-B0437796CF2E}"/>
              </a:ext>
            </a:extLst>
          </p:cNvPr>
          <p:cNvSpPr>
            <a:spLocks noGrp="1"/>
          </p:cNvSpPr>
          <p:nvPr>
            <p:ph idx="1"/>
          </p:nvPr>
        </p:nvSpPr>
        <p:spPr>
          <a:xfrm>
            <a:off x="533400" y="207818"/>
            <a:ext cx="11125200" cy="6248400"/>
          </a:xfrm>
          <a:ln w="38100">
            <a:solidFill>
              <a:schemeClr val="accent5">
                <a:lumMod val="50000"/>
              </a:schemeClr>
            </a:solidFill>
          </a:ln>
        </p:spPr>
        <p:txBody>
          <a:bodyPr>
            <a:normAutofit/>
          </a:bodyPr>
          <a:lstStyle/>
          <a:p>
            <a:pPr marL="0" indent="0">
              <a:buNone/>
            </a:pPr>
            <a:r>
              <a:rPr lang="hu-HU" sz="3200" b="1" i="1" dirty="0">
                <a:solidFill>
                  <a:schemeClr val="accent5">
                    <a:lumMod val="50000"/>
                  </a:schemeClr>
                </a:solidFill>
                <a:latin typeface="Times New Roman" panose="02020603050405020304" pitchFamily="18" charset="0"/>
                <a:cs typeface="Times New Roman" panose="02020603050405020304" pitchFamily="18" charset="0"/>
              </a:rPr>
              <a:t>A kártalanítás összegének megállapítása során</a:t>
            </a:r>
          </a:p>
          <a:p>
            <a:pPr>
              <a:lnSpc>
                <a:spcPct val="100000"/>
              </a:lnSpc>
              <a:spcBef>
                <a:spcPts val="0"/>
              </a:spcBef>
            </a:pPr>
            <a:r>
              <a:rPr lang="hu-HU" dirty="0">
                <a:latin typeface="Times New Roman" panose="02020603050405020304" pitchFamily="18" charset="0"/>
                <a:cs typeface="Times New Roman" panose="02020603050405020304" pitchFamily="18" charset="0"/>
              </a:rPr>
              <a:t>az összehasonlításra alkalmas ingatlanok helyben kialakult forgalmi értékét,</a:t>
            </a:r>
          </a:p>
          <a:p>
            <a:pPr>
              <a:lnSpc>
                <a:spcPct val="100000"/>
              </a:lnSpc>
              <a:spcBef>
                <a:spcPts val="0"/>
              </a:spcBef>
            </a:pPr>
            <a:r>
              <a:rPr lang="hu-HU" dirty="0">
                <a:latin typeface="Times New Roman" panose="02020603050405020304" pitchFamily="18" charset="0"/>
                <a:cs typeface="Times New Roman" panose="02020603050405020304" pitchFamily="18" charset="0"/>
              </a:rPr>
              <a:t>ha ez nem állapítható meg, az ingatlan településen belüli fekvését, közművekkel való ellátottságát, ennek hiányában a </a:t>
            </a:r>
            <a:r>
              <a:rPr lang="hu-HU" dirty="0" err="1">
                <a:latin typeface="Times New Roman" panose="02020603050405020304" pitchFamily="18" charset="0"/>
                <a:cs typeface="Times New Roman" panose="02020603050405020304" pitchFamily="18" charset="0"/>
              </a:rPr>
              <a:t>közművesítés</a:t>
            </a:r>
            <a:r>
              <a:rPr lang="hu-HU" dirty="0">
                <a:latin typeface="Times New Roman" panose="02020603050405020304" pitchFamily="18" charset="0"/>
                <a:cs typeface="Times New Roman" panose="02020603050405020304" pitchFamily="18" charset="0"/>
              </a:rPr>
              <a:t> lehetőségét, földrajzi és gazdasági adottságait, termőföld esetén a művelési ágat, a földminősítés szempontjait és az ingatlan jövedelmezőségét </a:t>
            </a:r>
          </a:p>
          <a:p>
            <a:pPr marL="0" indent="0">
              <a:lnSpc>
                <a:spcPct val="100000"/>
              </a:lnSpc>
              <a:spcBef>
                <a:spcPts val="0"/>
              </a:spcBef>
              <a:buNone/>
            </a:pPr>
            <a:r>
              <a:rPr lang="hu-HU" dirty="0">
                <a:latin typeface="Times New Roman" panose="02020603050405020304" pitchFamily="18" charset="0"/>
                <a:cs typeface="Times New Roman" panose="02020603050405020304" pitchFamily="18" charset="0"/>
              </a:rPr>
              <a:t>kell figyelembe venni.</a:t>
            </a:r>
          </a:p>
          <a:p>
            <a:pPr marL="0" indent="0">
              <a:lnSpc>
                <a:spcPct val="100000"/>
              </a:lnSpc>
              <a:spcBef>
                <a:spcPts val="0"/>
              </a:spcBef>
              <a:buNone/>
            </a:pPr>
            <a:r>
              <a:rPr lang="hu-HU" dirty="0">
                <a:latin typeface="Times New Roman" panose="02020603050405020304" pitchFamily="18" charset="0"/>
                <a:cs typeface="Times New Roman" panose="02020603050405020304" pitchFamily="18" charset="0"/>
              </a:rPr>
              <a:t>Ha az ingatlan övezeti besorolásának módosítására közérdekű cél érdekében került sor, az összehasonlításra alkalmas ingatlanok e besorolási módosítást megelőzően helyben kialakult forgalmi értékét kell figyelembe venni.</a:t>
            </a:r>
          </a:p>
          <a:p>
            <a:pPr marL="0" indent="0">
              <a:lnSpc>
                <a:spcPct val="100000"/>
              </a:lnSpc>
              <a:spcBef>
                <a:spcPts val="0"/>
              </a:spcBef>
              <a:buNone/>
            </a:pPr>
            <a:r>
              <a:rPr lang="hu-HU" dirty="0">
                <a:latin typeface="Times New Roman" panose="02020603050405020304" pitchFamily="18" charset="0"/>
                <a:cs typeface="Times New Roman" panose="02020603050405020304" pitchFamily="18" charset="0"/>
              </a:rPr>
              <a:t>Ha a kisajátított épületben levő lakást, illetőleg nem lakás céljára szolgáló helyiséget bérlő vagy egyéb használó használja, forgalmi értékként a lakott értéket kell figyelembe venni.</a:t>
            </a:r>
          </a:p>
          <a:p>
            <a:endParaRPr lang="hu-HU" dirty="0"/>
          </a:p>
        </p:txBody>
      </p:sp>
    </p:spTree>
    <p:extLst>
      <p:ext uri="{BB962C8B-B14F-4D97-AF65-F5344CB8AC3E}">
        <p14:creationId xmlns:p14="http://schemas.microsoft.com/office/powerpoint/2010/main" val="21660774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2EA66C1-4183-4689-9119-5661F5207308}"/>
              </a:ext>
            </a:extLst>
          </p:cNvPr>
          <p:cNvSpPr>
            <a:spLocks noGrp="1"/>
          </p:cNvSpPr>
          <p:nvPr>
            <p:ph type="title"/>
          </p:nvPr>
        </p:nvSpPr>
        <p:spPr>
          <a:xfrm>
            <a:off x="1087582" y="2498725"/>
            <a:ext cx="10515600" cy="1325563"/>
          </a:xfrm>
        </p:spPr>
        <p:txBody>
          <a:bodyPr>
            <a:normAutofit/>
          </a:bodyPr>
          <a:lstStyle/>
          <a:p>
            <a:pPr algn="ctr"/>
            <a:r>
              <a:rPr lang="hu-HU" sz="5400" b="1" dirty="0">
                <a:solidFill>
                  <a:schemeClr val="accent5">
                    <a:lumMod val="75000"/>
                  </a:schemeClr>
                </a:solidFill>
                <a:latin typeface="Times New Roman" panose="02020603050405020304" pitchFamily="18" charset="0"/>
                <a:cs typeface="Times New Roman" panose="02020603050405020304" pitchFamily="18" charset="0"/>
              </a:rPr>
              <a:t>Köszönöm a figyelmüket</a:t>
            </a:r>
          </a:p>
        </p:txBody>
      </p:sp>
    </p:spTree>
    <p:extLst>
      <p:ext uri="{BB962C8B-B14F-4D97-AF65-F5344CB8AC3E}">
        <p14:creationId xmlns:p14="http://schemas.microsoft.com/office/powerpoint/2010/main" val="31053898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5B35B48-9FAC-463D-B174-5CA2763FF533}"/>
              </a:ext>
            </a:extLst>
          </p:cNvPr>
          <p:cNvSpPr>
            <a:spLocks noGrp="1"/>
          </p:cNvSpPr>
          <p:nvPr>
            <p:ph type="title"/>
          </p:nvPr>
        </p:nvSpPr>
        <p:spPr>
          <a:xfrm>
            <a:off x="20782" y="115743"/>
            <a:ext cx="4772891" cy="687821"/>
          </a:xfrm>
        </p:spPr>
        <p:txBody>
          <a:bodyPr>
            <a:normAutofit/>
          </a:bodyPr>
          <a:lstStyle/>
          <a:p>
            <a:r>
              <a:rPr lang="hu-HU" sz="3200" b="1" i="1" dirty="0">
                <a:solidFill>
                  <a:schemeClr val="accent5">
                    <a:lumMod val="50000"/>
                  </a:schemeClr>
                </a:solidFill>
                <a:latin typeface="Times New Roman" panose="02020603050405020304" pitchFamily="18" charset="0"/>
                <a:cs typeface="Times New Roman" panose="02020603050405020304" pitchFamily="18" charset="0"/>
              </a:rPr>
              <a:t>Elektromos átviteli hálózat</a:t>
            </a:r>
            <a:r>
              <a:rPr lang="hu-HU" sz="3200" i="1" dirty="0">
                <a:solidFill>
                  <a:schemeClr val="accent5">
                    <a:lumMod val="50000"/>
                  </a:schemeClr>
                </a:solidFill>
                <a:latin typeface="Times New Roman" panose="02020603050405020304" pitchFamily="18" charset="0"/>
                <a:cs typeface="Times New Roman" panose="02020603050405020304" pitchFamily="18" charset="0"/>
              </a:rPr>
              <a:t> </a:t>
            </a:r>
          </a:p>
        </p:txBody>
      </p:sp>
      <p:sp>
        <p:nvSpPr>
          <p:cNvPr id="3" name="Tartalom helye 2">
            <a:extLst>
              <a:ext uri="{FF2B5EF4-FFF2-40B4-BE49-F238E27FC236}">
                <a16:creationId xmlns:a16="http://schemas.microsoft.com/office/drawing/2014/main" id="{ABFBE351-D7FE-4AD5-A1D1-7496A4998446}"/>
              </a:ext>
            </a:extLst>
          </p:cNvPr>
          <p:cNvSpPr>
            <a:spLocks noGrp="1"/>
          </p:cNvSpPr>
          <p:nvPr>
            <p:ph idx="1"/>
          </p:nvPr>
        </p:nvSpPr>
        <p:spPr>
          <a:xfrm>
            <a:off x="595745" y="1468583"/>
            <a:ext cx="6317673" cy="3117931"/>
          </a:xfrm>
          <a:ln w="38100">
            <a:solidFill>
              <a:schemeClr val="accent1"/>
            </a:solidFill>
          </a:ln>
        </p:spPr>
        <p:txBody>
          <a:bodyPr>
            <a:normAutofit/>
          </a:bodyPr>
          <a:lstStyle/>
          <a:p>
            <a:pPr marL="0" indent="0">
              <a:lnSpc>
                <a:spcPct val="100000"/>
              </a:lnSpc>
              <a:spcBef>
                <a:spcPts val="0"/>
              </a:spcBef>
              <a:buNone/>
            </a:pPr>
            <a:r>
              <a:rPr lang="hu-HU" dirty="0">
                <a:latin typeface="Times New Roman" panose="02020603050405020304" pitchFamily="18" charset="0"/>
                <a:cs typeface="Times New Roman" panose="02020603050405020304" pitchFamily="18" charset="0"/>
              </a:rPr>
              <a:t>Az átviteli hálózat vezetéke nagy mennyiségű elektromos energiát szállít, tipikusan egy erőmű és egy lakott település mellett lévő alállomás között. Ez lehetővé teszi távoli energiaforrások összekötését a fogyasztókkal. Föld alatti vezetékeket csak sűrűn lakott területeken alkalmaznak. </a:t>
            </a:r>
          </a:p>
        </p:txBody>
      </p:sp>
      <p:pic>
        <p:nvPicPr>
          <p:cNvPr id="5" name="Kép 4">
            <a:extLst>
              <a:ext uri="{FF2B5EF4-FFF2-40B4-BE49-F238E27FC236}">
                <a16:creationId xmlns:a16="http://schemas.microsoft.com/office/drawing/2014/main" id="{6D60A569-5712-4474-8104-150BBAEE61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2505" y="0"/>
            <a:ext cx="4759495" cy="6858000"/>
          </a:xfrm>
          <a:prstGeom prst="rect">
            <a:avLst/>
          </a:prstGeom>
        </p:spPr>
      </p:pic>
    </p:spTree>
    <p:extLst>
      <p:ext uri="{BB962C8B-B14F-4D97-AF65-F5344CB8AC3E}">
        <p14:creationId xmlns:p14="http://schemas.microsoft.com/office/powerpoint/2010/main" val="29608160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7B012313-6CEF-48A2-8FFA-DCA420DD8395}"/>
              </a:ext>
            </a:extLst>
          </p:cNvPr>
          <p:cNvSpPr>
            <a:spLocks noGrp="1"/>
          </p:cNvSpPr>
          <p:nvPr>
            <p:ph type="title"/>
          </p:nvPr>
        </p:nvSpPr>
        <p:spPr>
          <a:xfrm>
            <a:off x="5133108" y="0"/>
            <a:ext cx="2653146" cy="692727"/>
          </a:xfrm>
          <a:ln w="38100">
            <a:solidFill>
              <a:schemeClr val="accent1"/>
            </a:solidFill>
          </a:ln>
        </p:spPr>
        <p:txBody>
          <a:bodyPr>
            <a:normAutofit/>
          </a:bodyPr>
          <a:lstStyle/>
          <a:p>
            <a:r>
              <a:rPr lang="hu-HU" sz="3200" b="1" i="1" dirty="0">
                <a:solidFill>
                  <a:schemeClr val="accent5">
                    <a:lumMod val="50000"/>
                  </a:schemeClr>
                </a:solidFill>
                <a:latin typeface="Times New Roman" panose="02020603050405020304" pitchFamily="18" charset="0"/>
                <a:cs typeface="Times New Roman" panose="02020603050405020304" pitchFamily="18" charset="0"/>
              </a:rPr>
              <a:t>Szélerőművek</a:t>
            </a:r>
          </a:p>
        </p:txBody>
      </p:sp>
      <p:pic>
        <p:nvPicPr>
          <p:cNvPr id="4" name="Tartalom helye 11">
            <a:extLst>
              <a:ext uri="{FF2B5EF4-FFF2-40B4-BE49-F238E27FC236}">
                <a16:creationId xmlns:a16="http://schemas.microsoft.com/office/drawing/2014/main" id="{2FBD7668-7BE7-4A24-99A2-0D7C26AAB3E4}"/>
              </a:ext>
            </a:extLst>
          </p:cNvPr>
          <p:cNvPicPr>
            <a:picLocks noChangeAspect="1"/>
          </p:cNvPicPr>
          <p:nvPr/>
        </p:nvPicPr>
        <p:blipFill rotWithShape="1">
          <a:blip r:embed="rId2">
            <a:extLst>
              <a:ext uri="{28A0092B-C50C-407E-A947-70E740481C1C}">
                <a14:useLocalDpi xmlns:a14="http://schemas.microsoft.com/office/drawing/2010/main" val="0"/>
              </a:ext>
            </a:extLst>
          </a:blip>
          <a:srcRect t="6667" b="5252"/>
          <a:stretch/>
        </p:blipFill>
        <p:spPr>
          <a:xfrm>
            <a:off x="1834194" y="817417"/>
            <a:ext cx="10357806" cy="6040583"/>
          </a:xfrm>
          <a:prstGeom prst="rect">
            <a:avLst/>
          </a:prstGeom>
        </p:spPr>
      </p:pic>
    </p:spTree>
    <p:extLst>
      <p:ext uri="{BB962C8B-B14F-4D97-AF65-F5344CB8AC3E}">
        <p14:creationId xmlns:p14="http://schemas.microsoft.com/office/powerpoint/2010/main" val="26158589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C753465D-64BA-446E-979A-70AB3C9230A8}"/>
              </a:ext>
            </a:extLst>
          </p:cNvPr>
          <p:cNvSpPr>
            <a:spLocks noGrp="1"/>
          </p:cNvSpPr>
          <p:nvPr>
            <p:ph type="title"/>
          </p:nvPr>
        </p:nvSpPr>
        <p:spPr>
          <a:xfrm>
            <a:off x="0" y="4641273"/>
            <a:ext cx="3474067" cy="2216726"/>
          </a:xfrm>
          <a:ln>
            <a:solidFill>
              <a:schemeClr val="accent1"/>
            </a:solidFill>
          </a:ln>
        </p:spPr>
        <p:txBody>
          <a:bodyPr>
            <a:noAutofit/>
          </a:bodyPr>
          <a:lstStyle/>
          <a:p>
            <a:r>
              <a:rPr lang="hu-HU" sz="2400" b="1" i="1" dirty="0">
                <a:solidFill>
                  <a:schemeClr val="accent5">
                    <a:lumMod val="50000"/>
                  </a:schemeClr>
                </a:solidFill>
                <a:latin typeface="Times New Roman" panose="02020603050405020304" pitchFamily="18" charset="0"/>
                <a:cs typeface="Times New Roman" panose="02020603050405020304" pitchFamily="18" charset="0"/>
              </a:rPr>
              <a:t>Egy régi szélmalom</a:t>
            </a:r>
            <a:br>
              <a:rPr lang="hu-HU" sz="2400" dirty="0">
                <a:latin typeface="Times New Roman" panose="02020603050405020304" pitchFamily="18" charset="0"/>
                <a:cs typeface="Times New Roman" panose="02020603050405020304" pitchFamily="18" charset="0"/>
              </a:rPr>
            </a:br>
            <a:r>
              <a:rPr lang="hu-HU" sz="2200" dirty="0">
                <a:latin typeface="Times New Roman" panose="02020603050405020304" pitchFamily="18" charset="0"/>
                <a:cs typeface="Times New Roman" panose="02020603050405020304" pitchFamily="18" charset="0"/>
              </a:rPr>
              <a:t>A </a:t>
            </a:r>
            <a:r>
              <a:rPr lang="hu-HU" sz="2200" b="1" dirty="0">
                <a:latin typeface="Times New Roman" panose="02020603050405020304" pitchFamily="18" charset="0"/>
                <a:cs typeface="Times New Roman" panose="02020603050405020304" pitchFamily="18" charset="0"/>
              </a:rPr>
              <a:t>szélenergia</a:t>
            </a:r>
            <a:r>
              <a:rPr lang="hu-HU" sz="2200" dirty="0">
                <a:latin typeface="Times New Roman" panose="02020603050405020304" pitchFamily="18" charset="0"/>
                <a:cs typeface="Times New Roman" panose="02020603050405020304" pitchFamily="18" charset="0"/>
              </a:rPr>
              <a:t> a levegő mozgási energiáját jelenti. Ezen energiát az emberiség már régóta hasznosítja különböző energiaátviteli-módszerek segítségével. </a:t>
            </a:r>
          </a:p>
        </p:txBody>
      </p:sp>
      <p:pic>
        <p:nvPicPr>
          <p:cNvPr id="6" name="Tartalom helye 5">
            <a:extLst>
              <a:ext uri="{FF2B5EF4-FFF2-40B4-BE49-F238E27FC236}">
                <a16:creationId xmlns:a16="http://schemas.microsoft.com/office/drawing/2014/main" id="{BD389E89-BCF7-4E28-B037-2D03ADCD90F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0033" t="6620" r="6209" b="13763"/>
          <a:stretch/>
        </p:blipFill>
        <p:spPr>
          <a:xfrm>
            <a:off x="-1" y="-1"/>
            <a:ext cx="3449783" cy="4105601"/>
          </a:xfrm>
        </p:spPr>
      </p:pic>
      <p:pic>
        <p:nvPicPr>
          <p:cNvPr id="7" name="Kép 6">
            <a:extLst>
              <a:ext uri="{FF2B5EF4-FFF2-40B4-BE49-F238E27FC236}">
                <a16:creationId xmlns:a16="http://schemas.microsoft.com/office/drawing/2014/main" id="{CD034E9B-ABB1-4A95-A0F8-AF46C68F31BC}"/>
              </a:ext>
            </a:extLst>
          </p:cNvPr>
          <p:cNvPicPr>
            <a:picLocks noChangeAspect="1"/>
          </p:cNvPicPr>
          <p:nvPr/>
        </p:nvPicPr>
        <p:blipFill rotWithShape="1">
          <a:blip r:embed="rId3"/>
          <a:srcRect l="5553" t="21485" r="8236" b="13672"/>
          <a:stretch/>
        </p:blipFill>
        <p:spPr>
          <a:xfrm>
            <a:off x="3474067" y="2646218"/>
            <a:ext cx="8717933" cy="4211781"/>
          </a:xfrm>
          <a:prstGeom prst="rect">
            <a:avLst/>
          </a:prstGeom>
        </p:spPr>
      </p:pic>
      <p:sp>
        <p:nvSpPr>
          <p:cNvPr id="8" name="Szövegdoboz 7">
            <a:extLst>
              <a:ext uri="{FF2B5EF4-FFF2-40B4-BE49-F238E27FC236}">
                <a16:creationId xmlns:a16="http://schemas.microsoft.com/office/drawing/2014/main" id="{893C4BD6-5340-4502-8248-A2D9C5CF0DC9}"/>
              </a:ext>
            </a:extLst>
          </p:cNvPr>
          <p:cNvSpPr txBox="1"/>
          <p:nvPr/>
        </p:nvSpPr>
        <p:spPr>
          <a:xfrm>
            <a:off x="3474067" y="0"/>
            <a:ext cx="8717933" cy="800219"/>
          </a:xfrm>
          <a:prstGeom prst="rect">
            <a:avLst/>
          </a:prstGeom>
          <a:noFill/>
          <a:ln>
            <a:solidFill>
              <a:schemeClr val="accent1"/>
            </a:solidFill>
          </a:ln>
        </p:spPr>
        <p:txBody>
          <a:bodyPr wrap="square" rtlCol="0">
            <a:spAutoFit/>
          </a:bodyPr>
          <a:lstStyle/>
          <a:p>
            <a:pPr algn="ctr"/>
            <a:r>
              <a:rPr lang="hu-HU" sz="2400" b="1" i="1" dirty="0">
                <a:solidFill>
                  <a:schemeClr val="accent5">
                    <a:lumMod val="50000"/>
                  </a:schemeClr>
                </a:solidFill>
                <a:latin typeface="Times New Roman" panose="02020603050405020304" pitchFamily="18" charset="0"/>
                <a:cs typeface="Times New Roman" panose="02020603050405020304" pitchFamily="18" charset="0"/>
              </a:rPr>
              <a:t>Ettől modernebb a szélturbina</a:t>
            </a:r>
            <a:endParaRPr lang="hu-HU" sz="2400" dirty="0">
              <a:latin typeface="Times New Roman" panose="02020603050405020304" pitchFamily="18" charset="0"/>
              <a:cs typeface="Times New Roman" panose="02020603050405020304" pitchFamily="18" charset="0"/>
            </a:endParaRPr>
          </a:p>
          <a:p>
            <a:r>
              <a:rPr lang="hu-HU" sz="2200" dirty="0">
                <a:latin typeface="Times New Roman" panose="02020603050405020304" pitchFamily="18" charset="0"/>
                <a:cs typeface="Times New Roman" panose="02020603050405020304" pitchFamily="18" charset="0"/>
              </a:rPr>
              <a:t>Ma már nagy </a:t>
            </a:r>
            <a:r>
              <a:rPr lang="hu-HU" sz="2200" b="1" dirty="0">
                <a:solidFill>
                  <a:schemeClr val="accent5">
                    <a:lumMod val="50000"/>
                  </a:schemeClr>
                </a:solidFill>
                <a:latin typeface="Times New Roman" panose="02020603050405020304" pitchFamily="18" charset="0"/>
                <a:cs typeface="Times New Roman" panose="02020603050405020304" pitchFamily="18" charset="0"/>
              </a:rPr>
              <a:t>szélfarmokat</a:t>
            </a:r>
            <a:r>
              <a:rPr lang="hu-HU" sz="2200" dirty="0">
                <a:latin typeface="Times New Roman" panose="02020603050405020304" pitchFamily="18" charset="0"/>
                <a:cs typeface="Times New Roman" panose="02020603050405020304" pitchFamily="18" charset="0"/>
              </a:rPr>
              <a:t> használnak</a:t>
            </a:r>
            <a:endParaRPr lang="hu-HU" sz="2200" dirty="0"/>
          </a:p>
        </p:txBody>
      </p:sp>
      <p:sp>
        <p:nvSpPr>
          <p:cNvPr id="9" name="Nyíl: lefelé mutató 8">
            <a:extLst>
              <a:ext uri="{FF2B5EF4-FFF2-40B4-BE49-F238E27FC236}">
                <a16:creationId xmlns:a16="http://schemas.microsoft.com/office/drawing/2014/main" id="{58A7BCA6-FCEB-4D7F-9EE6-6A2CDEC85BA1}"/>
              </a:ext>
            </a:extLst>
          </p:cNvPr>
          <p:cNvSpPr/>
          <p:nvPr/>
        </p:nvSpPr>
        <p:spPr>
          <a:xfrm rot="10800000">
            <a:off x="1360538" y="4112832"/>
            <a:ext cx="484632" cy="3922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0" name="Nyíl: lefelé mutató 9">
            <a:extLst>
              <a:ext uri="{FF2B5EF4-FFF2-40B4-BE49-F238E27FC236}">
                <a16:creationId xmlns:a16="http://schemas.microsoft.com/office/drawing/2014/main" id="{DC72DAD1-FA57-43A8-AEA2-712A67A5F2B8}"/>
              </a:ext>
            </a:extLst>
          </p:cNvPr>
          <p:cNvSpPr/>
          <p:nvPr/>
        </p:nvSpPr>
        <p:spPr>
          <a:xfrm>
            <a:off x="7290700" y="2272427"/>
            <a:ext cx="484632" cy="317355"/>
          </a:xfrm>
          <a:prstGeom prst="down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1" name="Szövegdoboz 10">
            <a:extLst>
              <a:ext uri="{FF2B5EF4-FFF2-40B4-BE49-F238E27FC236}">
                <a16:creationId xmlns:a16="http://schemas.microsoft.com/office/drawing/2014/main" id="{023D563B-25C4-48FD-915D-228181D7F427}"/>
              </a:ext>
            </a:extLst>
          </p:cNvPr>
          <p:cNvSpPr txBox="1"/>
          <p:nvPr/>
        </p:nvSpPr>
        <p:spPr>
          <a:xfrm>
            <a:off x="3474067" y="800219"/>
            <a:ext cx="4058949" cy="1415772"/>
          </a:xfrm>
          <a:prstGeom prst="rect">
            <a:avLst/>
          </a:prstGeom>
          <a:noFill/>
          <a:ln>
            <a:solidFill>
              <a:schemeClr val="accent1"/>
            </a:solidFill>
          </a:ln>
        </p:spPr>
        <p:txBody>
          <a:bodyPr wrap="square" rtlCol="0">
            <a:spAutoFit/>
          </a:bodyPr>
          <a:lstStyle/>
          <a:p>
            <a:r>
              <a:rPr lang="hu-HU" sz="2000" dirty="0">
                <a:latin typeface="Times New Roman" panose="02020603050405020304" pitchFamily="18" charset="0"/>
                <a:cs typeface="Times New Roman" panose="02020603050405020304" pitchFamily="18" charset="0"/>
              </a:rPr>
              <a:t>Előnye</a:t>
            </a:r>
          </a:p>
          <a:p>
            <a:r>
              <a:rPr lang="hu-HU" sz="2200" dirty="0">
                <a:latin typeface="Times New Roman" panose="02020603050405020304" pitchFamily="18" charset="0"/>
                <a:cs typeface="Times New Roman" panose="02020603050405020304" pitchFamily="18" charset="0"/>
              </a:rPr>
              <a:t>környezetkímélő, </a:t>
            </a:r>
          </a:p>
          <a:p>
            <a:r>
              <a:rPr lang="hu-HU" sz="2200" dirty="0">
                <a:latin typeface="Times New Roman" panose="02020603050405020304" pitchFamily="18" charset="0"/>
                <a:cs typeface="Times New Roman" panose="02020603050405020304" pitchFamily="18" charset="0"/>
              </a:rPr>
              <a:t>megújuló energiaforrás</a:t>
            </a:r>
          </a:p>
          <a:p>
            <a:r>
              <a:rPr lang="hu-HU" sz="2200" dirty="0">
                <a:latin typeface="Times New Roman" panose="02020603050405020304" pitchFamily="18" charset="0"/>
                <a:cs typeface="Times New Roman" panose="02020603050405020304" pitchFamily="18" charset="0"/>
              </a:rPr>
              <a:t>nincs melléktermék-kibocsájtás</a:t>
            </a:r>
            <a:endParaRPr lang="hu-HU" sz="2200" dirty="0"/>
          </a:p>
        </p:txBody>
      </p:sp>
      <p:sp>
        <p:nvSpPr>
          <p:cNvPr id="12" name="Szövegdoboz 11">
            <a:extLst>
              <a:ext uri="{FF2B5EF4-FFF2-40B4-BE49-F238E27FC236}">
                <a16:creationId xmlns:a16="http://schemas.microsoft.com/office/drawing/2014/main" id="{61F93298-413D-425D-ACD9-9CAF429E7509}"/>
              </a:ext>
            </a:extLst>
          </p:cNvPr>
          <p:cNvSpPr txBox="1"/>
          <p:nvPr/>
        </p:nvSpPr>
        <p:spPr>
          <a:xfrm>
            <a:off x="7557301" y="800219"/>
            <a:ext cx="4634699" cy="1415772"/>
          </a:xfrm>
          <a:prstGeom prst="rect">
            <a:avLst/>
          </a:prstGeom>
          <a:noFill/>
          <a:ln>
            <a:solidFill>
              <a:schemeClr val="accent1"/>
            </a:solidFill>
          </a:ln>
        </p:spPr>
        <p:txBody>
          <a:bodyPr wrap="square" rtlCol="0">
            <a:spAutoFit/>
          </a:bodyPr>
          <a:lstStyle/>
          <a:p>
            <a:r>
              <a:rPr lang="hu-HU" sz="2000" dirty="0">
                <a:latin typeface="Times New Roman" panose="02020603050405020304" pitchFamily="18" charset="0"/>
                <a:cs typeface="Times New Roman" panose="02020603050405020304" pitchFamily="18" charset="0"/>
              </a:rPr>
              <a:t>Hátránya </a:t>
            </a:r>
          </a:p>
          <a:p>
            <a:r>
              <a:rPr lang="hu-HU" sz="2200" dirty="0">
                <a:latin typeface="Times New Roman" panose="02020603050405020304" pitchFamily="18" charset="0"/>
                <a:cs typeface="Times New Roman" panose="02020603050405020304" pitchFamily="18" charset="0"/>
              </a:rPr>
              <a:t>magas telepítési költség, </a:t>
            </a:r>
          </a:p>
          <a:p>
            <a:r>
              <a:rPr lang="hu-HU" sz="2200" dirty="0">
                <a:latin typeface="Times New Roman" panose="02020603050405020304" pitchFamily="18" charset="0"/>
                <a:cs typeface="Times New Roman" panose="02020603050405020304" pitchFamily="18" charset="0"/>
              </a:rPr>
              <a:t>időjárásfüggő, váltakozó teljesítmény,</a:t>
            </a:r>
          </a:p>
          <a:p>
            <a:r>
              <a:rPr lang="hu-HU" sz="2200" dirty="0">
                <a:latin typeface="Times New Roman" panose="02020603050405020304" pitchFamily="18" charset="0"/>
                <a:cs typeface="Times New Roman" panose="02020603050405020304" pitchFamily="18" charset="0"/>
              </a:rPr>
              <a:t>az energia nehéz tárolhatósága.</a:t>
            </a:r>
            <a:endParaRPr lang="hu-HU" sz="2200" dirty="0"/>
          </a:p>
        </p:txBody>
      </p:sp>
    </p:spTree>
    <p:extLst>
      <p:ext uri="{BB962C8B-B14F-4D97-AF65-F5344CB8AC3E}">
        <p14:creationId xmlns:p14="http://schemas.microsoft.com/office/powerpoint/2010/main" val="1238501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EEEBB5E-F6CD-409D-B4B8-D6F96F0507E8}"/>
              </a:ext>
            </a:extLst>
          </p:cNvPr>
          <p:cNvSpPr>
            <a:spLocks noGrp="1"/>
          </p:cNvSpPr>
          <p:nvPr>
            <p:ph type="title"/>
          </p:nvPr>
        </p:nvSpPr>
        <p:spPr>
          <a:xfrm>
            <a:off x="5380110" y="5371090"/>
            <a:ext cx="5906798" cy="701675"/>
          </a:xfrm>
          <a:ln w="38100">
            <a:solidFill>
              <a:schemeClr val="accent1"/>
            </a:solidFill>
          </a:ln>
        </p:spPr>
        <p:txBody>
          <a:bodyPr>
            <a:normAutofit fontScale="90000"/>
          </a:bodyPr>
          <a:lstStyle/>
          <a:p>
            <a:r>
              <a:rPr lang="hu-HU" sz="3200" b="1" i="1" dirty="0">
                <a:solidFill>
                  <a:schemeClr val="accent5">
                    <a:lumMod val="50000"/>
                  </a:schemeClr>
                </a:solidFill>
                <a:latin typeface="Times New Roman" panose="02020603050405020304" pitchFamily="18" charset="0"/>
                <a:cs typeface="Times New Roman" panose="02020603050405020304" pitchFamily="18" charset="0"/>
              </a:rPr>
              <a:t>Gátak, erőművek, </a:t>
            </a:r>
            <a:r>
              <a:rPr lang="hu-HU" sz="3200" b="1" i="1" dirty="0" err="1">
                <a:solidFill>
                  <a:schemeClr val="accent5">
                    <a:lumMod val="50000"/>
                  </a:schemeClr>
                </a:solidFill>
                <a:latin typeface="Times New Roman" panose="02020603050405020304" pitchFamily="18" charset="0"/>
                <a:cs typeface="Times New Roman" panose="02020603050405020304" pitchFamily="18" charset="0"/>
              </a:rPr>
              <a:t>vizilétesítmények</a:t>
            </a:r>
            <a:endParaRPr lang="hu-HU" sz="3200" b="1" i="1" dirty="0">
              <a:solidFill>
                <a:schemeClr val="accent5">
                  <a:lumMod val="50000"/>
                </a:schemeClr>
              </a:solidFill>
              <a:latin typeface="Times New Roman" panose="02020603050405020304" pitchFamily="18" charset="0"/>
              <a:cs typeface="Times New Roman" panose="02020603050405020304" pitchFamily="18" charset="0"/>
            </a:endParaRPr>
          </a:p>
        </p:txBody>
      </p:sp>
      <p:pic>
        <p:nvPicPr>
          <p:cNvPr id="5" name="Tartalom helye 4">
            <a:extLst>
              <a:ext uri="{FF2B5EF4-FFF2-40B4-BE49-F238E27FC236}">
                <a16:creationId xmlns:a16="http://schemas.microsoft.com/office/drawing/2014/main" id="{1B1AA628-ACBE-4CAF-9E86-35E298EF680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399309"/>
            <a:ext cx="4475018" cy="5458691"/>
          </a:xfrm>
        </p:spPr>
      </p:pic>
      <p:pic>
        <p:nvPicPr>
          <p:cNvPr id="7" name="Kép 6">
            <a:extLst>
              <a:ext uri="{FF2B5EF4-FFF2-40B4-BE49-F238E27FC236}">
                <a16:creationId xmlns:a16="http://schemas.microsoft.com/office/drawing/2014/main" id="{135367AD-B8F2-4B52-B438-A6522E6B3D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5018" y="-1"/>
            <a:ext cx="7716982" cy="4585856"/>
          </a:xfrm>
          <a:prstGeom prst="rect">
            <a:avLst/>
          </a:prstGeom>
        </p:spPr>
      </p:pic>
    </p:spTree>
    <p:extLst>
      <p:ext uri="{BB962C8B-B14F-4D97-AF65-F5344CB8AC3E}">
        <p14:creationId xmlns:p14="http://schemas.microsoft.com/office/powerpoint/2010/main" val="3841923446"/>
      </p:ext>
    </p:extLst>
  </p:cSld>
  <p:clrMapOvr>
    <a:masterClrMapping/>
  </p:clrMapOvr>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1310</TotalTime>
  <Words>3835</Words>
  <Application>Microsoft Office PowerPoint</Application>
  <PresentationFormat>Szélesvásznú</PresentationFormat>
  <Paragraphs>402</Paragraphs>
  <Slides>57</Slides>
  <Notes>0</Notes>
  <HiddenSlides>0</HiddenSlides>
  <MMClips>0</MMClips>
  <ScaleCrop>false</ScaleCrop>
  <HeadingPairs>
    <vt:vector size="6" baseType="variant">
      <vt:variant>
        <vt:lpstr>Használt betűtípusok</vt:lpstr>
      </vt:variant>
      <vt:variant>
        <vt:i4>7</vt:i4>
      </vt:variant>
      <vt:variant>
        <vt:lpstr>Téma</vt:lpstr>
      </vt:variant>
      <vt:variant>
        <vt:i4>1</vt:i4>
      </vt:variant>
      <vt:variant>
        <vt:lpstr>Diacímek</vt:lpstr>
      </vt:variant>
      <vt:variant>
        <vt:i4>57</vt:i4>
      </vt:variant>
    </vt:vector>
  </HeadingPairs>
  <TitlesOfParts>
    <vt:vector size="65" baseType="lpstr">
      <vt:lpstr>Arial</vt:lpstr>
      <vt:lpstr>Calibri</vt:lpstr>
      <vt:lpstr>Calibri Light</vt:lpstr>
      <vt:lpstr>Courier New</vt:lpstr>
      <vt:lpstr>Times</vt:lpstr>
      <vt:lpstr>Times New Roman</vt:lpstr>
      <vt:lpstr>Wingdings</vt:lpstr>
      <vt:lpstr>Office-téma</vt:lpstr>
      <vt:lpstr>PowerPoint-bemutató</vt:lpstr>
      <vt:lpstr>Az építmények rendszere</vt:lpstr>
      <vt:lpstr>PowerPoint-bemutató</vt:lpstr>
      <vt:lpstr>PowerPoint-bemutató</vt:lpstr>
      <vt:lpstr>PowerPoint-bemutató</vt:lpstr>
      <vt:lpstr>Elektromos átviteli hálózat </vt:lpstr>
      <vt:lpstr>Szélerőművek</vt:lpstr>
      <vt:lpstr>Egy régi szélmalom A szélenergia a levegő mozgási energiáját jelenti. Ezen energiát az emberiség már régóta hasznosítja különböző energiaátviteli-módszerek segítségével. </vt:lpstr>
      <vt:lpstr>Gátak, erőművek, vizilétesítmények</vt:lpstr>
      <vt:lpstr>PowerPoint-bemutató</vt:lpstr>
      <vt:lpstr>Honnan „ered” a csapvíz Magyarországon?</vt:lpstr>
      <vt:lpstr>PowerPoint-bemutató</vt:lpstr>
      <vt:lpstr>Hajóutak kereszteződése</vt:lpstr>
      <vt:lpstr>Hol helyezhető el a nyomvonal jellegű építmény?</vt:lpstr>
      <vt:lpstr>PowerPoint-bemutató</vt:lpstr>
      <vt:lpstr>PowerPoint-bemutató</vt:lpstr>
      <vt:lpstr>PowerPoint-bemutató</vt:lpstr>
      <vt:lpstr>PowerPoint-bemutató</vt:lpstr>
      <vt:lpstr>PowerPoint-bemutató</vt:lpstr>
      <vt:lpstr>A településrendezési feladatok megvalósítását sajátos jogintézmények biztosítják</vt:lpstr>
      <vt:lpstr>PowerPoint-bemutató</vt:lpstr>
      <vt:lpstr>PowerPoint-bemutató</vt:lpstr>
      <vt:lpstr>PowerPoint-bemutató</vt:lpstr>
      <vt:lpstr>Közterületen</vt:lpstr>
      <vt:lpstr>PowerPoint-bemutató</vt:lpstr>
      <vt:lpstr>PowerPoint-bemutató</vt:lpstr>
      <vt:lpstr>A távhőszolgáltató rendszerek </vt:lpstr>
      <vt:lpstr>Hőgyűrű Az Erzsébet hídon viszik át a távfűtést Budáról Pestre, egy kivételes eljárással pedig alagút is épül a Kossuth Lajos utca alatt. Budapesten 45ezer gázfűtésű háztartás távhőre állítása évente megközelítőleg 67ezer tonna CO2 kibocsátás csökkenését eredményezné. Éves szinten kb. 80t becsült  károsanyag kibocsátás-csökkenést eredményezne.</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Hidak</vt:lpstr>
      <vt:lpstr>PowerPoint-bemutató</vt:lpstr>
      <vt:lpstr>PowerPoint-bemutató</vt:lpstr>
      <vt:lpstr>Többszintes vasúti és Metró csomópont</vt:lpstr>
      <vt:lpstr>Többszintes vasúti és közúti csomópont</vt:lpstr>
      <vt:lpstr>PowerPoint-bemutató</vt:lpstr>
      <vt:lpstr>PowerPoint-bemutató</vt:lpstr>
      <vt:lpstr>PowerPoint-bemutató</vt:lpstr>
      <vt:lpstr>PowerPoint-bemutató</vt:lpstr>
      <vt:lpstr>PowerPoint-bemutató</vt:lpstr>
      <vt:lpstr>PowerPoint-bemutató</vt:lpstr>
      <vt:lpstr>A telki szolgalom</vt:lpstr>
      <vt:lpstr>Kisajátítás</vt:lpstr>
      <vt:lpstr>Ingatlant kisajátítani közérdekű célokra lehetséges.</vt:lpstr>
      <vt:lpstr>PowerPoint-bemutató</vt:lpstr>
      <vt:lpstr>PowerPoint-bemutató</vt:lpstr>
      <vt:lpstr>PowerPoint-bemutató</vt:lpstr>
      <vt:lpstr>PowerPoint-bemutató</vt:lpstr>
      <vt:lpstr>Köszönöm a figyelmüket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Alapfogalmak</dc:title>
  <dc:creator>Felhasználó</dc:creator>
  <cp:lastModifiedBy>Felhasználó</cp:lastModifiedBy>
  <cp:revision>101</cp:revision>
  <dcterms:created xsi:type="dcterms:W3CDTF">2020-04-06T14:58:02Z</dcterms:created>
  <dcterms:modified xsi:type="dcterms:W3CDTF">2020-04-09T18:21:48Z</dcterms:modified>
</cp:coreProperties>
</file>